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0"/>
  </p:notesMasterIdLst>
  <p:sldIdLst>
    <p:sldId id="256" r:id="rId2"/>
    <p:sldId id="292" r:id="rId3"/>
    <p:sldId id="291" r:id="rId4"/>
    <p:sldId id="296" r:id="rId5"/>
    <p:sldId id="294" r:id="rId6"/>
    <p:sldId id="295" r:id="rId7"/>
    <p:sldId id="298" r:id="rId8"/>
    <p:sldId id="293" r:id="rId9"/>
  </p:sldIdLst>
  <p:sldSz cx="9144000" cy="5143500" type="screen16x9"/>
  <p:notesSz cx="6858000" cy="9144000"/>
  <p:embeddedFontLst>
    <p:embeddedFont>
      <p:font typeface="Chewy" panose="020B0604020202020204" charset="0"/>
      <p:regular r:id="rId11"/>
    </p:embeddedFont>
    <p:embeddedFont>
      <p:font typeface="Josefin Slab SemiBold" panose="020B0604020202020204" charset="0"/>
      <p:regular r:id="rId12"/>
      <p:bold r:id="rId13"/>
      <p:italic r:id="rId14"/>
      <p:boldItalic r:id="rId15"/>
    </p:embeddedFont>
    <p:embeddedFont>
      <p:font typeface="Bebas Neue" panose="020B0604020202020204" charset="0"/>
      <p:regular r:id="rId16"/>
    </p:embeddedFont>
    <p:embeddedFont>
      <p:font typeface="Ubuntu"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99"/>
    <a:srgbClr val="FF66CC"/>
    <a:srgbClr val="675CDC"/>
    <a:srgbClr val="9A2B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3345DE5-3CC3-400B-999D-ACD4FA240A21}">
  <a:tblStyle styleId="{F3345DE5-3CC3-400B-999D-ACD4FA240A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22" autoAdjust="0"/>
    <p:restoredTop sz="94660"/>
  </p:normalViewPr>
  <p:slideViewPr>
    <p:cSldViewPr snapToGrid="0">
      <p:cViewPr varScale="1">
        <p:scale>
          <a:sx n="105" d="100"/>
          <a:sy n="105" d="100"/>
        </p:scale>
        <p:origin x="86" y="125"/>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F380B7-F490-4AC6-A6CF-DFE30E104A93}" type="doc">
      <dgm:prSet loTypeId="urn:microsoft.com/office/officeart/2005/8/layout/vList2" loCatId="list" qsTypeId="urn:microsoft.com/office/officeart/2005/8/quickstyle/simple1" qsCatId="simple" csTypeId="urn:microsoft.com/office/officeart/2005/8/colors/colorful3" csCatId="colorful" phldr="1"/>
      <dgm:spPr/>
      <dgm:t>
        <a:bodyPr/>
        <a:lstStyle/>
        <a:p>
          <a:endParaRPr lang="en-US"/>
        </a:p>
      </dgm:t>
    </dgm:pt>
    <dgm:pt modelId="{08E3C1D5-98B0-4C83-A6FB-1AFF760EF4A1}" type="pres">
      <dgm:prSet presAssocID="{EEF380B7-F490-4AC6-A6CF-DFE30E104A93}" presName="linear" presStyleCnt="0">
        <dgm:presLayoutVars>
          <dgm:animLvl val="lvl"/>
          <dgm:resizeHandles val="exact"/>
        </dgm:presLayoutVars>
      </dgm:prSet>
      <dgm:spPr/>
      <dgm:t>
        <a:bodyPr/>
        <a:lstStyle/>
        <a:p>
          <a:endParaRPr lang="en-US"/>
        </a:p>
      </dgm:t>
    </dgm:pt>
  </dgm:ptLst>
  <dgm:cxnLst>
    <dgm:cxn modelId="{BD30115C-D3B6-4C0A-9112-7FB32BF69870}" type="presOf" srcId="{EEF380B7-F490-4AC6-A6CF-DFE30E104A93}" destId="{08E3C1D5-98B0-4C83-A6FB-1AFF760EF4A1}"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8ABBBA00-838A-413B-95C4-824AD058727F}"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en-US"/>
        </a:p>
      </dgm:t>
    </dgm:pt>
    <dgm:pt modelId="{458258B9-DC46-4A87-A511-0750C32C7333}">
      <dgm:prSet phldrT="[Text]" phldr="1"/>
      <dgm:spPr/>
      <dgm:t>
        <a:bodyPr/>
        <a:lstStyle/>
        <a:p>
          <a:endParaRPr lang="en-US" dirty="0"/>
        </a:p>
      </dgm:t>
    </dgm:pt>
    <dgm:pt modelId="{6F87CBFE-662C-4046-B111-1550CB8E747A}" type="parTrans" cxnId="{67D80738-BC8D-46B3-9A6B-547516698333}">
      <dgm:prSet/>
      <dgm:spPr/>
      <dgm:t>
        <a:bodyPr/>
        <a:lstStyle/>
        <a:p>
          <a:endParaRPr lang="en-US"/>
        </a:p>
      </dgm:t>
    </dgm:pt>
    <dgm:pt modelId="{246ED5CD-3531-4DE1-A638-DDFA8CE08A03}" type="sibTrans" cxnId="{67D80738-BC8D-46B3-9A6B-547516698333}">
      <dgm:prSet/>
      <dgm:spPr/>
      <dgm:t>
        <a:bodyPr/>
        <a:lstStyle/>
        <a:p>
          <a:endParaRPr lang="en-US"/>
        </a:p>
      </dgm:t>
    </dgm:pt>
    <dgm:pt modelId="{B22BE57E-8BBE-487B-BD29-E565337C12AA}" type="pres">
      <dgm:prSet presAssocID="{8ABBBA00-838A-413B-95C4-824AD058727F}" presName="Name0" presStyleCnt="0">
        <dgm:presLayoutVars>
          <dgm:dir/>
          <dgm:resizeHandles val="exact"/>
        </dgm:presLayoutVars>
      </dgm:prSet>
      <dgm:spPr/>
      <dgm:t>
        <a:bodyPr/>
        <a:lstStyle/>
        <a:p>
          <a:endParaRPr lang="en-US"/>
        </a:p>
      </dgm:t>
    </dgm:pt>
    <dgm:pt modelId="{9F930FFE-2A6B-4189-AAC4-C4768B898A7E}" type="pres">
      <dgm:prSet presAssocID="{8ABBBA00-838A-413B-95C4-824AD058727F}" presName="arrow" presStyleLbl="bgShp" presStyleIdx="0" presStyleCnt="1" custScaleY="236110" custLinFactY="90146" custLinFactNeighborX="-10074" custLinFactNeighborY="100000"/>
      <dgm:spPr/>
    </dgm:pt>
    <dgm:pt modelId="{626B0A5F-FB65-4D75-8BD2-FCC6176512B8}" type="pres">
      <dgm:prSet presAssocID="{8ABBBA00-838A-413B-95C4-824AD058727F}" presName="points" presStyleCnt="0"/>
      <dgm:spPr/>
    </dgm:pt>
    <dgm:pt modelId="{F865BD36-5A1C-4A92-91CF-0D340828360A}" type="pres">
      <dgm:prSet presAssocID="{458258B9-DC46-4A87-A511-0750C32C7333}" presName="compositeA" presStyleCnt="0"/>
      <dgm:spPr/>
    </dgm:pt>
    <dgm:pt modelId="{5E1CE036-AF55-48CF-8D98-ACBBB59BC357}" type="pres">
      <dgm:prSet presAssocID="{458258B9-DC46-4A87-A511-0750C32C7333}" presName="textA" presStyleLbl="revTx" presStyleIdx="0" presStyleCnt="1">
        <dgm:presLayoutVars>
          <dgm:bulletEnabled val="1"/>
        </dgm:presLayoutVars>
      </dgm:prSet>
      <dgm:spPr/>
      <dgm:t>
        <a:bodyPr/>
        <a:lstStyle/>
        <a:p>
          <a:endParaRPr lang="en-US"/>
        </a:p>
      </dgm:t>
    </dgm:pt>
    <dgm:pt modelId="{6FAB92D1-52C3-461A-85AF-0CCBFCB2C7B5}" type="pres">
      <dgm:prSet presAssocID="{458258B9-DC46-4A87-A511-0750C32C7333}" presName="circleA" presStyleLbl="node1" presStyleIdx="0" presStyleCnt="1"/>
      <dgm:spPr/>
    </dgm:pt>
    <dgm:pt modelId="{97FF60A5-54B2-46E3-A126-9A7F78BD3A90}" type="pres">
      <dgm:prSet presAssocID="{458258B9-DC46-4A87-A511-0750C32C7333}" presName="spaceA" presStyleCnt="0"/>
      <dgm:spPr/>
    </dgm:pt>
  </dgm:ptLst>
  <dgm:cxnLst>
    <dgm:cxn modelId="{67D80738-BC8D-46B3-9A6B-547516698333}" srcId="{8ABBBA00-838A-413B-95C4-824AD058727F}" destId="{458258B9-DC46-4A87-A511-0750C32C7333}" srcOrd="0" destOrd="0" parTransId="{6F87CBFE-662C-4046-B111-1550CB8E747A}" sibTransId="{246ED5CD-3531-4DE1-A638-DDFA8CE08A03}"/>
    <dgm:cxn modelId="{2733F4B1-C5C9-4AC2-A5DF-E76A84532FFF}" type="presOf" srcId="{8ABBBA00-838A-413B-95C4-824AD058727F}" destId="{B22BE57E-8BBE-487B-BD29-E565337C12AA}" srcOrd="0" destOrd="0" presId="urn:microsoft.com/office/officeart/2005/8/layout/hProcess11"/>
    <dgm:cxn modelId="{7236CCA5-0E99-496A-8528-B1BBAE0B423C}" type="presOf" srcId="{458258B9-DC46-4A87-A511-0750C32C7333}" destId="{5E1CE036-AF55-48CF-8D98-ACBBB59BC357}" srcOrd="0" destOrd="0" presId="urn:microsoft.com/office/officeart/2005/8/layout/hProcess11"/>
    <dgm:cxn modelId="{0449F03F-D8DD-480B-8752-184622B24B08}" type="presParOf" srcId="{B22BE57E-8BBE-487B-BD29-E565337C12AA}" destId="{9F930FFE-2A6B-4189-AAC4-C4768B898A7E}" srcOrd="0" destOrd="0" presId="urn:microsoft.com/office/officeart/2005/8/layout/hProcess11"/>
    <dgm:cxn modelId="{73ED8971-26E3-4ED3-B1B9-8AD5C205E693}" type="presParOf" srcId="{B22BE57E-8BBE-487B-BD29-E565337C12AA}" destId="{626B0A5F-FB65-4D75-8BD2-FCC6176512B8}" srcOrd="1" destOrd="0" presId="urn:microsoft.com/office/officeart/2005/8/layout/hProcess11"/>
    <dgm:cxn modelId="{AD37853B-97EC-4A23-AE01-5410AC49EA7D}" type="presParOf" srcId="{626B0A5F-FB65-4D75-8BD2-FCC6176512B8}" destId="{F865BD36-5A1C-4A92-91CF-0D340828360A}" srcOrd="0" destOrd="0" presId="urn:microsoft.com/office/officeart/2005/8/layout/hProcess11"/>
    <dgm:cxn modelId="{25934924-C5B9-4BD0-AE97-BADCE34D5A07}" type="presParOf" srcId="{F865BD36-5A1C-4A92-91CF-0D340828360A}" destId="{5E1CE036-AF55-48CF-8D98-ACBBB59BC357}" srcOrd="0" destOrd="0" presId="urn:microsoft.com/office/officeart/2005/8/layout/hProcess11"/>
    <dgm:cxn modelId="{4F107384-D36C-4D0C-82C1-DAB9CBA08C82}" type="presParOf" srcId="{F865BD36-5A1C-4A92-91CF-0D340828360A}" destId="{6FAB92D1-52C3-461A-85AF-0CCBFCB2C7B5}" srcOrd="1" destOrd="0" presId="urn:microsoft.com/office/officeart/2005/8/layout/hProcess11"/>
    <dgm:cxn modelId="{FCC115CC-53D5-4D26-A769-FAB65A7B5EBD}" type="presParOf" srcId="{F865BD36-5A1C-4A92-91CF-0D340828360A}" destId="{97FF60A5-54B2-46E3-A126-9A7F78BD3A90}"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930FFE-2A6B-4189-AAC4-C4768B898A7E}">
      <dsp:nvSpPr>
        <dsp:cNvPr id="0" name=""/>
        <dsp:cNvSpPr/>
      </dsp:nvSpPr>
      <dsp:spPr>
        <a:xfrm>
          <a:off x="0" y="76069"/>
          <a:ext cx="5341620" cy="1293078"/>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E1CE036-AF55-48CF-8D98-ACBBB59BC357}">
      <dsp:nvSpPr>
        <dsp:cNvPr id="0" name=""/>
        <dsp:cNvSpPr/>
      </dsp:nvSpPr>
      <dsp:spPr>
        <a:xfrm>
          <a:off x="0" y="0"/>
          <a:ext cx="4807458" cy="5476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lvl="0" algn="ctr" defTabSz="889000">
            <a:lnSpc>
              <a:spcPct val="90000"/>
            </a:lnSpc>
            <a:spcBef>
              <a:spcPct val="0"/>
            </a:spcBef>
            <a:spcAft>
              <a:spcPct val="35000"/>
            </a:spcAft>
          </a:pPr>
          <a:endParaRPr lang="en-US" sz="2000" kern="1200" dirty="0"/>
        </a:p>
      </dsp:txBody>
      <dsp:txXfrm>
        <a:off x="0" y="0"/>
        <a:ext cx="4807458" cy="547659"/>
      </dsp:txXfrm>
    </dsp:sp>
    <dsp:sp modelId="{6FAB92D1-52C3-461A-85AF-0CCBFCB2C7B5}">
      <dsp:nvSpPr>
        <dsp:cNvPr id="0" name=""/>
        <dsp:cNvSpPr/>
      </dsp:nvSpPr>
      <dsp:spPr>
        <a:xfrm>
          <a:off x="2335271" y="616116"/>
          <a:ext cx="136914" cy="136914"/>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3a7b4f3cfd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3a7b4f3cfd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p:nvPr/>
        </p:nvSpPr>
        <p:spPr>
          <a:xfrm>
            <a:off x="4916029" y="525150"/>
            <a:ext cx="9143718" cy="4716050"/>
          </a:xfrm>
          <a:custGeom>
            <a:avLst/>
            <a:gdLst/>
            <a:ahLst/>
            <a:cxnLst/>
            <a:rect l="l" t="t" r="r" b="b"/>
            <a:pathLst>
              <a:path w="297744" h="188642" extrusionOk="0">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4915748" y="-97710"/>
            <a:ext cx="9142974" cy="4716050"/>
          </a:xfrm>
          <a:custGeom>
            <a:avLst/>
            <a:gdLst/>
            <a:ahLst/>
            <a:cxnLst/>
            <a:rect l="l" t="t" r="r" b="b"/>
            <a:pathLst>
              <a:path w="297744" h="188642" extrusionOk="0">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075511" y="1425900"/>
            <a:ext cx="6993000" cy="1870800"/>
          </a:xfrm>
          <a:prstGeom prst="rect">
            <a:avLst/>
          </a:prstGeom>
        </p:spPr>
        <p:txBody>
          <a:bodyPr spcFirstLastPara="1" wrap="square" lIns="91425" tIns="91425" rIns="91425" bIns="91425" anchor="t" anchorCtr="0">
            <a:noAutofit/>
          </a:bodyPr>
          <a:lstStyle>
            <a:lvl1pPr lvl="0" algn="ctr">
              <a:spcBef>
                <a:spcPts val="0"/>
              </a:spcBef>
              <a:spcAft>
                <a:spcPts val="0"/>
              </a:spcAft>
              <a:buSzPts val="5200"/>
              <a:buNone/>
              <a:defRPr sz="5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075489" y="3296700"/>
            <a:ext cx="6993000" cy="420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1"/>
        <p:cNvGrpSpPr/>
        <p:nvPr/>
      </p:nvGrpSpPr>
      <p:grpSpPr>
        <a:xfrm>
          <a:off x="0" y="0"/>
          <a:ext cx="0" cy="0"/>
          <a:chOff x="0" y="0"/>
          <a:chExt cx="0" cy="0"/>
        </a:xfrm>
      </p:grpSpPr>
      <p:sp>
        <p:nvSpPr>
          <p:cNvPr id="52" name="Google Shape;52;p13"/>
          <p:cNvSpPr txBox="1">
            <a:spLocks noGrp="1"/>
          </p:cNvSpPr>
          <p:nvPr>
            <p:ph type="title" hasCustomPrompt="1"/>
          </p:nvPr>
        </p:nvSpPr>
        <p:spPr>
          <a:xfrm>
            <a:off x="7200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subTitle" idx="1"/>
          </p:nvPr>
        </p:nvSpPr>
        <p:spPr>
          <a:xfrm>
            <a:off x="7200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4" name="Google Shape;54;p13"/>
          <p:cNvSpPr txBox="1">
            <a:spLocks noGrp="1"/>
          </p:cNvSpPr>
          <p:nvPr>
            <p:ph type="title" idx="2" hasCustomPrompt="1"/>
          </p:nvPr>
        </p:nvSpPr>
        <p:spPr>
          <a:xfrm>
            <a:off x="34038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3"/>
          </p:nvPr>
        </p:nvSpPr>
        <p:spPr>
          <a:xfrm>
            <a:off x="34038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6" name="Google Shape;56;p13"/>
          <p:cNvSpPr txBox="1">
            <a:spLocks noGrp="1"/>
          </p:cNvSpPr>
          <p:nvPr>
            <p:ph type="title" idx="4" hasCustomPrompt="1"/>
          </p:nvPr>
        </p:nvSpPr>
        <p:spPr>
          <a:xfrm>
            <a:off x="60876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subTitle" idx="5"/>
          </p:nvPr>
        </p:nvSpPr>
        <p:spPr>
          <a:xfrm>
            <a:off x="60876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58" name="Google Shape;58;p13"/>
          <p:cNvSpPr txBox="1">
            <a:spLocks noGrp="1"/>
          </p:cNvSpPr>
          <p:nvPr>
            <p:ph type="title" idx="6" hasCustomPrompt="1"/>
          </p:nvPr>
        </p:nvSpPr>
        <p:spPr>
          <a:xfrm>
            <a:off x="7200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7"/>
          </p:nvPr>
        </p:nvSpPr>
        <p:spPr>
          <a:xfrm>
            <a:off x="7200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60" name="Google Shape;60;p13"/>
          <p:cNvSpPr txBox="1">
            <a:spLocks noGrp="1"/>
          </p:cNvSpPr>
          <p:nvPr>
            <p:ph type="title" idx="8" hasCustomPrompt="1"/>
          </p:nvPr>
        </p:nvSpPr>
        <p:spPr>
          <a:xfrm>
            <a:off x="34038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9"/>
          </p:nvPr>
        </p:nvSpPr>
        <p:spPr>
          <a:xfrm>
            <a:off x="34038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62" name="Google Shape;62;p13"/>
          <p:cNvSpPr txBox="1">
            <a:spLocks noGrp="1"/>
          </p:cNvSpPr>
          <p:nvPr>
            <p:ph type="title" idx="13" hasCustomPrompt="1"/>
          </p:nvPr>
        </p:nvSpPr>
        <p:spPr>
          <a:xfrm>
            <a:off x="60876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a:spLocks noGrp="1"/>
          </p:cNvSpPr>
          <p:nvPr>
            <p:ph type="subTitle" idx="14"/>
          </p:nvPr>
        </p:nvSpPr>
        <p:spPr>
          <a:xfrm>
            <a:off x="60876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64" name="Google Shape;64;p13"/>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65" name="Google Shape;65;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6" name="Google Shape;66;p13"/>
          <p:cNvSpPr txBox="1">
            <a:spLocks noGrp="1"/>
          </p:cNvSpPr>
          <p:nvPr>
            <p:ph type="subTitle" idx="16"/>
          </p:nvPr>
        </p:nvSpPr>
        <p:spPr>
          <a:xfrm>
            <a:off x="7151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7" name="Google Shape;67;p13"/>
          <p:cNvSpPr txBox="1">
            <a:spLocks noGrp="1"/>
          </p:cNvSpPr>
          <p:nvPr>
            <p:ph type="subTitle" idx="17"/>
          </p:nvPr>
        </p:nvSpPr>
        <p:spPr>
          <a:xfrm>
            <a:off x="34038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8" name="Google Shape;68;p13"/>
          <p:cNvSpPr txBox="1">
            <a:spLocks noGrp="1"/>
          </p:cNvSpPr>
          <p:nvPr>
            <p:ph type="subTitle" idx="18"/>
          </p:nvPr>
        </p:nvSpPr>
        <p:spPr>
          <a:xfrm>
            <a:off x="60925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9" name="Google Shape;69;p13"/>
          <p:cNvSpPr txBox="1">
            <a:spLocks noGrp="1"/>
          </p:cNvSpPr>
          <p:nvPr>
            <p:ph type="subTitle" idx="19"/>
          </p:nvPr>
        </p:nvSpPr>
        <p:spPr>
          <a:xfrm>
            <a:off x="7151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0" name="Google Shape;70;p13"/>
          <p:cNvSpPr txBox="1">
            <a:spLocks noGrp="1"/>
          </p:cNvSpPr>
          <p:nvPr>
            <p:ph type="subTitle" idx="20"/>
          </p:nvPr>
        </p:nvSpPr>
        <p:spPr>
          <a:xfrm>
            <a:off x="34038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 name="Google Shape;71;p13"/>
          <p:cNvSpPr txBox="1">
            <a:spLocks noGrp="1"/>
          </p:cNvSpPr>
          <p:nvPr>
            <p:ph type="subTitle" idx="21"/>
          </p:nvPr>
        </p:nvSpPr>
        <p:spPr>
          <a:xfrm>
            <a:off x="60925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2290025" y="3392700"/>
            <a:ext cx="4563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4" name="Google Shape;74;p14"/>
          <p:cNvSpPr txBox="1">
            <a:spLocks noGrp="1"/>
          </p:cNvSpPr>
          <p:nvPr>
            <p:ph type="subTitle" idx="1"/>
          </p:nvPr>
        </p:nvSpPr>
        <p:spPr>
          <a:xfrm>
            <a:off x="1458125" y="11881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75" name="Google Shape;75;p14"/>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6"/>
        <p:cNvGrpSpPr/>
        <p:nvPr/>
      </p:nvGrpSpPr>
      <p:grpSpPr>
        <a:xfrm>
          <a:off x="0" y="0"/>
          <a:ext cx="0" cy="0"/>
          <a:chOff x="0" y="0"/>
          <a:chExt cx="0" cy="0"/>
        </a:xfrm>
      </p:grpSpPr>
      <p:sp>
        <p:nvSpPr>
          <p:cNvPr id="77" name="Google Shape;77;p15"/>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78" name="Google Shape;78;p15"/>
          <p:cNvSpPr txBox="1">
            <a:spLocks noGrp="1"/>
          </p:cNvSpPr>
          <p:nvPr>
            <p:ph type="subTitle" idx="1"/>
          </p:nvPr>
        </p:nvSpPr>
        <p:spPr>
          <a:xfrm>
            <a:off x="720000" y="1212525"/>
            <a:ext cx="2907600" cy="135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79" name="Google Shape;79;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80"/>
        <p:cNvGrpSpPr/>
        <p:nvPr/>
      </p:nvGrpSpPr>
      <p:grpSpPr>
        <a:xfrm>
          <a:off x="0" y="0"/>
          <a:ext cx="0" cy="0"/>
          <a:chOff x="0" y="0"/>
          <a:chExt cx="0" cy="0"/>
        </a:xfrm>
      </p:grpSpPr>
      <p:sp>
        <p:nvSpPr>
          <p:cNvPr id="81" name="Google Shape;81;p16"/>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2" name="Google Shape;82;p16"/>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3" name="Google Shape;83;p16"/>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84" name="Google Shape;84;p16"/>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85" name="Google Shape;85;p16"/>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86" name="Google Shape;8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7"/>
        <p:cNvGrpSpPr/>
        <p:nvPr/>
      </p:nvGrpSpPr>
      <p:grpSpPr>
        <a:xfrm>
          <a:off x="0" y="0"/>
          <a:ext cx="0" cy="0"/>
          <a:chOff x="0" y="0"/>
          <a:chExt cx="0" cy="0"/>
        </a:xfrm>
      </p:grpSpPr>
      <p:sp>
        <p:nvSpPr>
          <p:cNvPr id="88" name="Google Shape;88;p17"/>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9" name="Google Shape;89;p17"/>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0" name="Google Shape;90;p17"/>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1" name="Google Shape;91;p17"/>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2" name="Google Shape;92;p17"/>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93" name="Google Shape;93;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4" name="Google Shape;94;p17"/>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5" name="Google Shape;95;p17"/>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96"/>
        <p:cNvGrpSpPr/>
        <p:nvPr/>
      </p:nvGrpSpPr>
      <p:grpSpPr>
        <a:xfrm>
          <a:off x="0" y="0"/>
          <a:ext cx="0" cy="0"/>
          <a:chOff x="0" y="0"/>
          <a:chExt cx="0" cy="0"/>
        </a:xfrm>
      </p:grpSpPr>
      <p:sp>
        <p:nvSpPr>
          <p:cNvPr id="97" name="Google Shape;97;p18"/>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98" name="Google Shape;9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9" name="Google Shape;99;p18"/>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0" name="Google Shape;100;p18"/>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1" name="Google Shape;101;p18"/>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2" name="Google Shape;102;p18"/>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3" name="Google Shape;103;p18"/>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4" name="Google Shape;104;p18"/>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5"/>
        <p:cNvGrpSpPr/>
        <p:nvPr/>
      </p:nvGrpSpPr>
      <p:grpSpPr>
        <a:xfrm>
          <a:off x="0" y="0"/>
          <a:ext cx="0" cy="0"/>
          <a:chOff x="0" y="0"/>
          <a:chExt cx="0" cy="0"/>
        </a:xfrm>
      </p:grpSpPr>
      <p:sp>
        <p:nvSpPr>
          <p:cNvPr id="106" name="Google Shape;106;p19"/>
          <p:cNvSpPr txBox="1">
            <a:spLocks noGrp="1"/>
          </p:cNvSpPr>
          <p:nvPr>
            <p:ph type="subTitle" idx="1"/>
          </p:nvPr>
        </p:nvSpPr>
        <p:spPr>
          <a:xfrm>
            <a:off x="1195875" y="1555975"/>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7" name="Google Shape;107;p19"/>
          <p:cNvSpPr txBox="1">
            <a:spLocks noGrp="1"/>
          </p:cNvSpPr>
          <p:nvPr>
            <p:ph type="subTitle" idx="2"/>
          </p:nvPr>
        </p:nvSpPr>
        <p:spPr>
          <a:xfrm>
            <a:off x="1195863" y="2269375"/>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8" name="Google Shape;108;p19"/>
          <p:cNvSpPr txBox="1">
            <a:spLocks noGrp="1"/>
          </p:cNvSpPr>
          <p:nvPr>
            <p:ph type="subTitle" idx="3"/>
          </p:nvPr>
        </p:nvSpPr>
        <p:spPr>
          <a:xfrm>
            <a:off x="5081043" y="2269375"/>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9" name="Google Shape;109;p19"/>
          <p:cNvSpPr txBox="1">
            <a:spLocks noGrp="1"/>
          </p:cNvSpPr>
          <p:nvPr>
            <p:ph type="subTitle" idx="4"/>
          </p:nvPr>
        </p:nvSpPr>
        <p:spPr>
          <a:xfrm>
            <a:off x="1195863" y="3659300"/>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10" name="Google Shape;110;p19"/>
          <p:cNvSpPr txBox="1">
            <a:spLocks noGrp="1"/>
          </p:cNvSpPr>
          <p:nvPr>
            <p:ph type="subTitle" idx="5"/>
          </p:nvPr>
        </p:nvSpPr>
        <p:spPr>
          <a:xfrm>
            <a:off x="5081043" y="3659300"/>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11" name="Google Shape;111;p1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112" name="Google Shape;11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3" name="Google Shape;113;p19"/>
          <p:cNvSpPr txBox="1">
            <a:spLocks noGrp="1"/>
          </p:cNvSpPr>
          <p:nvPr>
            <p:ph type="subTitle" idx="6"/>
          </p:nvPr>
        </p:nvSpPr>
        <p:spPr>
          <a:xfrm>
            <a:off x="1195875" y="2945900"/>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4" name="Google Shape;114;p19"/>
          <p:cNvSpPr txBox="1">
            <a:spLocks noGrp="1"/>
          </p:cNvSpPr>
          <p:nvPr>
            <p:ph type="subTitle" idx="7"/>
          </p:nvPr>
        </p:nvSpPr>
        <p:spPr>
          <a:xfrm>
            <a:off x="5081050" y="1555975"/>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5" name="Google Shape;115;p19"/>
          <p:cNvSpPr txBox="1">
            <a:spLocks noGrp="1"/>
          </p:cNvSpPr>
          <p:nvPr>
            <p:ph type="subTitle" idx="8"/>
          </p:nvPr>
        </p:nvSpPr>
        <p:spPr>
          <a:xfrm>
            <a:off x="5081050" y="2945900"/>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6"/>
        <p:cNvGrpSpPr/>
        <p:nvPr/>
      </p:nvGrpSpPr>
      <p:grpSpPr>
        <a:xfrm>
          <a:off x="0" y="0"/>
          <a:ext cx="0" cy="0"/>
          <a:chOff x="0" y="0"/>
          <a:chExt cx="0" cy="0"/>
        </a:xfrm>
      </p:grpSpPr>
      <p:sp>
        <p:nvSpPr>
          <p:cNvPr id="117" name="Google Shape;117;p20"/>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118" name="Google Shape;11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9" name="Google Shape;119;p20"/>
          <p:cNvSpPr txBox="1">
            <a:spLocks noGrp="1"/>
          </p:cNvSpPr>
          <p:nvPr>
            <p:ph type="subTitle" idx="1"/>
          </p:nvPr>
        </p:nvSpPr>
        <p:spPr>
          <a:xfrm>
            <a:off x="7200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0" name="Google Shape;120;p20"/>
          <p:cNvSpPr txBox="1">
            <a:spLocks noGrp="1"/>
          </p:cNvSpPr>
          <p:nvPr>
            <p:ph type="subTitle" idx="2"/>
          </p:nvPr>
        </p:nvSpPr>
        <p:spPr>
          <a:xfrm>
            <a:off x="34038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1" name="Google Shape;121;p20"/>
          <p:cNvSpPr txBox="1">
            <a:spLocks noGrp="1"/>
          </p:cNvSpPr>
          <p:nvPr>
            <p:ph type="subTitle" idx="3"/>
          </p:nvPr>
        </p:nvSpPr>
        <p:spPr>
          <a:xfrm>
            <a:off x="60876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2" name="Google Shape;122;p20"/>
          <p:cNvSpPr txBox="1">
            <a:spLocks noGrp="1"/>
          </p:cNvSpPr>
          <p:nvPr>
            <p:ph type="subTitle" idx="4"/>
          </p:nvPr>
        </p:nvSpPr>
        <p:spPr>
          <a:xfrm>
            <a:off x="7200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3" name="Google Shape;123;p20"/>
          <p:cNvSpPr txBox="1">
            <a:spLocks noGrp="1"/>
          </p:cNvSpPr>
          <p:nvPr>
            <p:ph type="subTitle" idx="5"/>
          </p:nvPr>
        </p:nvSpPr>
        <p:spPr>
          <a:xfrm>
            <a:off x="34038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4" name="Google Shape;124;p20"/>
          <p:cNvSpPr txBox="1">
            <a:spLocks noGrp="1"/>
          </p:cNvSpPr>
          <p:nvPr>
            <p:ph type="subTitle" idx="6"/>
          </p:nvPr>
        </p:nvSpPr>
        <p:spPr>
          <a:xfrm>
            <a:off x="60876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5" name="Google Shape;125;p20"/>
          <p:cNvSpPr txBox="1">
            <a:spLocks noGrp="1"/>
          </p:cNvSpPr>
          <p:nvPr>
            <p:ph type="subTitle" idx="7"/>
          </p:nvPr>
        </p:nvSpPr>
        <p:spPr>
          <a:xfrm>
            <a:off x="7151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6" name="Google Shape;126;p20"/>
          <p:cNvSpPr txBox="1">
            <a:spLocks noGrp="1"/>
          </p:cNvSpPr>
          <p:nvPr>
            <p:ph type="subTitle" idx="8"/>
          </p:nvPr>
        </p:nvSpPr>
        <p:spPr>
          <a:xfrm>
            <a:off x="34038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7" name="Google Shape;127;p20"/>
          <p:cNvSpPr txBox="1">
            <a:spLocks noGrp="1"/>
          </p:cNvSpPr>
          <p:nvPr>
            <p:ph type="subTitle" idx="9"/>
          </p:nvPr>
        </p:nvSpPr>
        <p:spPr>
          <a:xfrm>
            <a:off x="60925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8" name="Google Shape;128;p20"/>
          <p:cNvSpPr txBox="1">
            <a:spLocks noGrp="1"/>
          </p:cNvSpPr>
          <p:nvPr>
            <p:ph type="subTitle" idx="13"/>
          </p:nvPr>
        </p:nvSpPr>
        <p:spPr>
          <a:xfrm>
            <a:off x="7151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9" name="Google Shape;129;p20"/>
          <p:cNvSpPr txBox="1">
            <a:spLocks noGrp="1"/>
          </p:cNvSpPr>
          <p:nvPr>
            <p:ph type="subTitle" idx="14"/>
          </p:nvPr>
        </p:nvSpPr>
        <p:spPr>
          <a:xfrm>
            <a:off x="34038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0" name="Google Shape;130;p20"/>
          <p:cNvSpPr txBox="1">
            <a:spLocks noGrp="1"/>
          </p:cNvSpPr>
          <p:nvPr>
            <p:ph type="subTitle" idx="15"/>
          </p:nvPr>
        </p:nvSpPr>
        <p:spPr>
          <a:xfrm>
            <a:off x="60925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31"/>
        <p:cNvGrpSpPr/>
        <p:nvPr/>
      </p:nvGrpSpPr>
      <p:grpSpPr>
        <a:xfrm>
          <a:off x="0" y="0"/>
          <a:ext cx="0" cy="0"/>
          <a:chOff x="0" y="0"/>
          <a:chExt cx="0" cy="0"/>
        </a:xfrm>
      </p:grpSpPr>
      <p:sp>
        <p:nvSpPr>
          <p:cNvPr id="132" name="Google Shape;132;p21"/>
          <p:cNvSpPr txBox="1">
            <a:spLocks noGrp="1"/>
          </p:cNvSpPr>
          <p:nvPr>
            <p:ph type="title" hasCustomPrompt="1"/>
          </p:nvPr>
        </p:nvSpPr>
        <p:spPr>
          <a:xfrm>
            <a:off x="1284000" y="540000"/>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3" name="Google Shape;133;p21"/>
          <p:cNvSpPr txBox="1">
            <a:spLocks noGrp="1"/>
          </p:cNvSpPr>
          <p:nvPr>
            <p:ph type="subTitle" idx="1"/>
          </p:nvPr>
        </p:nvSpPr>
        <p:spPr>
          <a:xfrm>
            <a:off x="1284000" y="1246025"/>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4" name="Google Shape;134;p21"/>
          <p:cNvSpPr txBox="1">
            <a:spLocks noGrp="1"/>
          </p:cNvSpPr>
          <p:nvPr>
            <p:ph type="title" idx="2" hasCustomPrompt="1"/>
          </p:nvPr>
        </p:nvSpPr>
        <p:spPr>
          <a:xfrm>
            <a:off x="1284000" y="199613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5" name="Google Shape;135;p21"/>
          <p:cNvSpPr txBox="1">
            <a:spLocks noGrp="1"/>
          </p:cNvSpPr>
          <p:nvPr>
            <p:ph type="subTitle" idx="3"/>
          </p:nvPr>
        </p:nvSpPr>
        <p:spPr>
          <a:xfrm>
            <a:off x="1284000" y="270216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6" name="Google Shape;136;p21"/>
          <p:cNvSpPr txBox="1">
            <a:spLocks noGrp="1"/>
          </p:cNvSpPr>
          <p:nvPr>
            <p:ph type="title" idx="4" hasCustomPrompt="1"/>
          </p:nvPr>
        </p:nvSpPr>
        <p:spPr>
          <a:xfrm>
            <a:off x="1284000" y="345228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7" name="Google Shape;137;p21"/>
          <p:cNvSpPr txBox="1">
            <a:spLocks noGrp="1"/>
          </p:cNvSpPr>
          <p:nvPr>
            <p:ph type="subTitle" idx="5"/>
          </p:nvPr>
        </p:nvSpPr>
        <p:spPr>
          <a:xfrm>
            <a:off x="1284000" y="415831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8" name="Google Shape;138;p21"/>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720000" y="2179625"/>
            <a:ext cx="7704000" cy="8418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2996550" y="133782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2391925" y="3132175"/>
            <a:ext cx="4360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 name="Google Shape;17;p3"/>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39"/>
        <p:cNvGrpSpPr/>
        <p:nvPr/>
      </p:nvGrpSpPr>
      <p:grpSpPr>
        <a:xfrm>
          <a:off x="0" y="0"/>
          <a:ext cx="0" cy="0"/>
          <a:chOff x="0" y="0"/>
          <a:chExt cx="0" cy="0"/>
        </a:xfrm>
      </p:grpSpPr>
      <p:sp>
        <p:nvSpPr>
          <p:cNvPr id="140" name="Google Shape;140;p22"/>
          <p:cNvSpPr txBox="1">
            <a:spLocks noGrp="1"/>
          </p:cNvSpPr>
          <p:nvPr>
            <p:ph type="ctrTitle"/>
          </p:nvPr>
        </p:nvSpPr>
        <p:spPr>
          <a:xfrm>
            <a:off x="2429950" y="669825"/>
            <a:ext cx="4284000" cy="99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1" name="Google Shape;141;p22"/>
          <p:cNvSpPr txBox="1">
            <a:spLocks noGrp="1"/>
          </p:cNvSpPr>
          <p:nvPr>
            <p:ph type="subTitle" idx="1"/>
          </p:nvPr>
        </p:nvSpPr>
        <p:spPr>
          <a:xfrm>
            <a:off x="2425075" y="1704550"/>
            <a:ext cx="4293900" cy="182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42" name="Google Shape;142;p22"/>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43"/>
        <p:cNvGrpSpPr/>
        <p:nvPr/>
      </p:nvGrpSpPr>
      <p:grpSpPr>
        <a:xfrm>
          <a:off x="0" y="0"/>
          <a:ext cx="0" cy="0"/>
          <a:chOff x="0" y="0"/>
          <a:chExt cx="0" cy="0"/>
        </a:xfrm>
      </p:grpSpPr>
      <p:sp>
        <p:nvSpPr>
          <p:cNvPr id="144" name="Google Shape;144;p23"/>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30200" rtl="0">
              <a:lnSpc>
                <a:spcPct val="115000"/>
              </a:lnSpc>
              <a:spcBef>
                <a:spcPts val="0"/>
              </a:spcBef>
              <a:spcAft>
                <a:spcPts val="0"/>
              </a:spcAft>
              <a:buClr>
                <a:srgbClr val="434343"/>
              </a:buClr>
              <a:buSzPts val="1600"/>
              <a:buChar char="○"/>
              <a:defRPr>
                <a:solidFill>
                  <a:srgbClr val="434343"/>
                </a:solidFill>
              </a:defRPr>
            </a:lvl2pPr>
            <a:lvl3pPr marL="1371600" lvl="2" indent="-330200" rtl="0">
              <a:lnSpc>
                <a:spcPct val="115000"/>
              </a:lnSpc>
              <a:spcBef>
                <a:spcPts val="0"/>
              </a:spcBef>
              <a:spcAft>
                <a:spcPts val="0"/>
              </a:spcAft>
              <a:buClr>
                <a:srgbClr val="434343"/>
              </a:buClr>
              <a:buSzPts val="1600"/>
              <a:buChar char="■"/>
              <a:defRPr>
                <a:solidFill>
                  <a:srgbClr val="434343"/>
                </a:solidFill>
              </a:defRPr>
            </a:lvl3pPr>
            <a:lvl4pPr marL="1828800" lvl="3" indent="-330200" rtl="0">
              <a:lnSpc>
                <a:spcPct val="115000"/>
              </a:lnSpc>
              <a:spcBef>
                <a:spcPts val="0"/>
              </a:spcBef>
              <a:spcAft>
                <a:spcPts val="0"/>
              </a:spcAft>
              <a:buClr>
                <a:srgbClr val="434343"/>
              </a:buClr>
              <a:buSzPts val="1600"/>
              <a:buChar char="●"/>
              <a:defRPr>
                <a:solidFill>
                  <a:srgbClr val="434343"/>
                </a:solidFill>
              </a:defRPr>
            </a:lvl4pPr>
            <a:lvl5pPr marL="2286000" lvl="4" indent="-330200" rtl="0">
              <a:lnSpc>
                <a:spcPct val="115000"/>
              </a:lnSpc>
              <a:spcBef>
                <a:spcPts val="0"/>
              </a:spcBef>
              <a:spcAft>
                <a:spcPts val="0"/>
              </a:spcAft>
              <a:buClr>
                <a:srgbClr val="434343"/>
              </a:buClr>
              <a:buSzPts val="1600"/>
              <a:buChar char="○"/>
              <a:defRPr>
                <a:solidFill>
                  <a:srgbClr val="434343"/>
                </a:solidFill>
              </a:defRPr>
            </a:lvl5pPr>
            <a:lvl6pPr marL="2743200" lvl="5" indent="-330200" rtl="0">
              <a:lnSpc>
                <a:spcPct val="115000"/>
              </a:lnSpc>
              <a:spcBef>
                <a:spcPts val="0"/>
              </a:spcBef>
              <a:spcAft>
                <a:spcPts val="0"/>
              </a:spcAft>
              <a:buClr>
                <a:srgbClr val="434343"/>
              </a:buClr>
              <a:buSzPts val="1600"/>
              <a:buChar char="■"/>
              <a:defRPr>
                <a:solidFill>
                  <a:srgbClr val="434343"/>
                </a:solidFill>
              </a:defRPr>
            </a:lvl6pPr>
            <a:lvl7pPr marL="3200400" lvl="6" indent="-330200" rtl="0">
              <a:lnSpc>
                <a:spcPct val="115000"/>
              </a:lnSpc>
              <a:spcBef>
                <a:spcPts val="0"/>
              </a:spcBef>
              <a:spcAft>
                <a:spcPts val="0"/>
              </a:spcAft>
              <a:buClr>
                <a:srgbClr val="434343"/>
              </a:buClr>
              <a:buSzPts val="1600"/>
              <a:buChar char="●"/>
              <a:defRPr>
                <a:solidFill>
                  <a:srgbClr val="434343"/>
                </a:solidFill>
              </a:defRPr>
            </a:lvl7pPr>
            <a:lvl8pPr marL="3657600" lvl="7" indent="-330200" rtl="0">
              <a:lnSpc>
                <a:spcPct val="115000"/>
              </a:lnSpc>
              <a:spcBef>
                <a:spcPts val="0"/>
              </a:spcBef>
              <a:spcAft>
                <a:spcPts val="0"/>
              </a:spcAft>
              <a:buClr>
                <a:srgbClr val="434343"/>
              </a:buClr>
              <a:buSzPts val="1600"/>
              <a:buChar char="○"/>
              <a:defRPr>
                <a:solidFill>
                  <a:srgbClr val="434343"/>
                </a:solidFill>
              </a:defRPr>
            </a:lvl8pPr>
            <a:lvl9pPr marL="4114800" lvl="8" indent="-330200" rtl="0">
              <a:lnSpc>
                <a:spcPct val="115000"/>
              </a:lnSpc>
              <a:spcBef>
                <a:spcPts val="0"/>
              </a:spcBef>
              <a:spcAft>
                <a:spcPts val="0"/>
              </a:spcAft>
              <a:buClr>
                <a:srgbClr val="434343"/>
              </a:buClr>
              <a:buSzPts val="1600"/>
              <a:buChar char="■"/>
              <a:defRPr>
                <a:solidFill>
                  <a:srgbClr val="434343"/>
                </a:solidFill>
              </a:defRPr>
            </a:lvl9pPr>
          </a:lstStyle>
          <a:p>
            <a:endParaRPr/>
          </a:p>
        </p:txBody>
      </p:sp>
      <p:sp>
        <p:nvSpPr>
          <p:cNvPr id="21" name="Google Shape;21;p4"/>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solidFill>
                  <a:srgbClr val="434343"/>
                </a:solidFill>
                <a:latin typeface="Josefin Slab SemiBold"/>
                <a:ea typeface="Josefin Slab SemiBold"/>
                <a:cs typeface="Josefin Slab SemiBold"/>
                <a:sym typeface="Josefin Slab SemiBold"/>
              </a:defRPr>
            </a:lvl1pPr>
            <a:lvl2pPr lvl="1" rtl="0">
              <a:spcAft>
                <a:spcPts val="0"/>
              </a:spcAft>
              <a:buNone/>
              <a:defRPr>
                <a:solidFill>
                  <a:srgbClr val="434343"/>
                </a:solidFill>
                <a:latin typeface="Josefin Slab SemiBold"/>
                <a:ea typeface="Josefin Slab SemiBold"/>
                <a:cs typeface="Josefin Slab SemiBold"/>
                <a:sym typeface="Josefin Slab SemiBold"/>
              </a:defRPr>
            </a:lvl2pPr>
            <a:lvl3pPr lvl="2" rtl="0">
              <a:spcAft>
                <a:spcPts val="0"/>
              </a:spcAft>
              <a:buNone/>
              <a:defRPr>
                <a:solidFill>
                  <a:srgbClr val="434343"/>
                </a:solidFill>
                <a:latin typeface="Josefin Slab SemiBold"/>
                <a:ea typeface="Josefin Slab SemiBold"/>
                <a:cs typeface="Josefin Slab SemiBold"/>
                <a:sym typeface="Josefin Slab SemiBold"/>
              </a:defRPr>
            </a:lvl3pPr>
            <a:lvl4pPr lvl="3" rtl="0">
              <a:spcAft>
                <a:spcPts val="0"/>
              </a:spcAft>
              <a:buNone/>
              <a:defRPr>
                <a:solidFill>
                  <a:srgbClr val="434343"/>
                </a:solidFill>
                <a:latin typeface="Josefin Slab SemiBold"/>
                <a:ea typeface="Josefin Slab SemiBold"/>
                <a:cs typeface="Josefin Slab SemiBold"/>
                <a:sym typeface="Josefin Slab SemiBold"/>
              </a:defRPr>
            </a:lvl4pPr>
            <a:lvl5pPr lvl="4" rtl="0">
              <a:spcAft>
                <a:spcPts val="0"/>
              </a:spcAft>
              <a:buNone/>
              <a:defRPr>
                <a:solidFill>
                  <a:srgbClr val="434343"/>
                </a:solidFill>
                <a:latin typeface="Josefin Slab SemiBold"/>
                <a:ea typeface="Josefin Slab SemiBold"/>
                <a:cs typeface="Josefin Slab SemiBold"/>
                <a:sym typeface="Josefin Slab SemiBold"/>
              </a:defRPr>
            </a:lvl5pPr>
            <a:lvl6pPr lvl="5" rtl="0">
              <a:spcAft>
                <a:spcPts val="0"/>
              </a:spcAft>
              <a:buNone/>
              <a:defRPr>
                <a:solidFill>
                  <a:srgbClr val="434343"/>
                </a:solidFill>
                <a:latin typeface="Josefin Slab SemiBold"/>
                <a:ea typeface="Josefin Slab SemiBold"/>
                <a:cs typeface="Josefin Slab SemiBold"/>
                <a:sym typeface="Josefin Slab SemiBold"/>
              </a:defRPr>
            </a:lvl6pPr>
            <a:lvl7pPr lvl="6" rtl="0">
              <a:spcAft>
                <a:spcPts val="0"/>
              </a:spcAft>
              <a:buNone/>
              <a:defRPr>
                <a:solidFill>
                  <a:srgbClr val="434343"/>
                </a:solidFill>
                <a:latin typeface="Josefin Slab SemiBold"/>
                <a:ea typeface="Josefin Slab SemiBold"/>
                <a:cs typeface="Josefin Slab SemiBold"/>
                <a:sym typeface="Josefin Slab SemiBold"/>
              </a:defRPr>
            </a:lvl7pPr>
            <a:lvl8pPr lvl="7" rtl="0">
              <a:spcAft>
                <a:spcPts val="0"/>
              </a:spcAft>
              <a:buNone/>
              <a:defRPr>
                <a:solidFill>
                  <a:srgbClr val="434343"/>
                </a:solidFill>
                <a:latin typeface="Josefin Slab SemiBold"/>
                <a:ea typeface="Josefin Slab SemiBold"/>
                <a:cs typeface="Josefin Slab SemiBold"/>
                <a:sym typeface="Josefin Slab SemiBold"/>
              </a:defRPr>
            </a:lvl8pPr>
            <a:lvl9pPr lvl="8" rtl="0">
              <a:spcAft>
                <a:spcPts val="0"/>
              </a:spcAft>
              <a:buNone/>
              <a:defRPr>
                <a:solidFill>
                  <a:srgbClr val="434343"/>
                </a:solidFill>
                <a:latin typeface="Josefin Slab SemiBold"/>
                <a:ea typeface="Josefin Slab SemiBold"/>
                <a:cs typeface="Josefin Slab SemiBold"/>
                <a:sym typeface="Josefin Slab SemiBold"/>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5" name="Google Shape;25;p5"/>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6" name="Google Shape;26;p5"/>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7" name="Google Shape;27;p5"/>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28" name="Google Shape;2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33" name="Google Shape;33;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 name="Google Shape;34;p7"/>
          <p:cNvSpPr txBox="1">
            <a:spLocks noGrp="1"/>
          </p:cNvSpPr>
          <p:nvPr>
            <p:ph type="body" idx="1"/>
          </p:nvPr>
        </p:nvSpPr>
        <p:spPr>
          <a:xfrm>
            <a:off x="720000" y="1152475"/>
            <a:ext cx="33222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30200" rtl="0">
              <a:lnSpc>
                <a:spcPct val="115000"/>
              </a:lnSpc>
              <a:spcBef>
                <a:spcPts val="0"/>
              </a:spcBef>
              <a:spcAft>
                <a:spcPts val="0"/>
              </a:spcAft>
              <a:buClr>
                <a:srgbClr val="434343"/>
              </a:buClr>
              <a:buSzPts val="1600"/>
              <a:buChar char="○"/>
              <a:defRPr>
                <a:solidFill>
                  <a:srgbClr val="434343"/>
                </a:solidFill>
              </a:defRPr>
            </a:lvl2pPr>
            <a:lvl3pPr marL="1371600" lvl="2" indent="-330200" rtl="0">
              <a:lnSpc>
                <a:spcPct val="115000"/>
              </a:lnSpc>
              <a:spcBef>
                <a:spcPts val="0"/>
              </a:spcBef>
              <a:spcAft>
                <a:spcPts val="0"/>
              </a:spcAft>
              <a:buClr>
                <a:srgbClr val="434343"/>
              </a:buClr>
              <a:buSzPts val="1600"/>
              <a:buChar char="■"/>
              <a:defRPr>
                <a:solidFill>
                  <a:srgbClr val="434343"/>
                </a:solidFill>
              </a:defRPr>
            </a:lvl3pPr>
            <a:lvl4pPr marL="1828800" lvl="3" indent="-330200" rtl="0">
              <a:lnSpc>
                <a:spcPct val="115000"/>
              </a:lnSpc>
              <a:spcBef>
                <a:spcPts val="0"/>
              </a:spcBef>
              <a:spcAft>
                <a:spcPts val="0"/>
              </a:spcAft>
              <a:buClr>
                <a:srgbClr val="434343"/>
              </a:buClr>
              <a:buSzPts val="1600"/>
              <a:buChar char="●"/>
              <a:defRPr>
                <a:solidFill>
                  <a:srgbClr val="434343"/>
                </a:solidFill>
              </a:defRPr>
            </a:lvl4pPr>
            <a:lvl5pPr marL="2286000" lvl="4" indent="-330200" rtl="0">
              <a:lnSpc>
                <a:spcPct val="115000"/>
              </a:lnSpc>
              <a:spcBef>
                <a:spcPts val="0"/>
              </a:spcBef>
              <a:spcAft>
                <a:spcPts val="0"/>
              </a:spcAft>
              <a:buClr>
                <a:srgbClr val="434343"/>
              </a:buClr>
              <a:buSzPts val="1600"/>
              <a:buChar char="○"/>
              <a:defRPr>
                <a:solidFill>
                  <a:srgbClr val="434343"/>
                </a:solidFill>
              </a:defRPr>
            </a:lvl5pPr>
            <a:lvl6pPr marL="2743200" lvl="5" indent="-330200" rtl="0">
              <a:lnSpc>
                <a:spcPct val="115000"/>
              </a:lnSpc>
              <a:spcBef>
                <a:spcPts val="0"/>
              </a:spcBef>
              <a:spcAft>
                <a:spcPts val="0"/>
              </a:spcAft>
              <a:buClr>
                <a:srgbClr val="434343"/>
              </a:buClr>
              <a:buSzPts val="1600"/>
              <a:buChar char="■"/>
              <a:defRPr>
                <a:solidFill>
                  <a:srgbClr val="434343"/>
                </a:solidFill>
              </a:defRPr>
            </a:lvl6pPr>
            <a:lvl7pPr marL="3200400" lvl="6" indent="-330200" rtl="0">
              <a:lnSpc>
                <a:spcPct val="115000"/>
              </a:lnSpc>
              <a:spcBef>
                <a:spcPts val="0"/>
              </a:spcBef>
              <a:spcAft>
                <a:spcPts val="0"/>
              </a:spcAft>
              <a:buClr>
                <a:srgbClr val="434343"/>
              </a:buClr>
              <a:buSzPts val="1600"/>
              <a:buChar char="●"/>
              <a:defRPr>
                <a:solidFill>
                  <a:srgbClr val="434343"/>
                </a:solidFill>
              </a:defRPr>
            </a:lvl7pPr>
            <a:lvl8pPr marL="3657600" lvl="7" indent="-330200" rtl="0">
              <a:lnSpc>
                <a:spcPct val="115000"/>
              </a:lnSpc>
              <a:spcBef>
                <a:spcPts val="0"/>
              </a:spcBef>
              <a:spcAft>
                <a:spcPts val="0"/>
              </a:spcAft>
              <a:buClr>
                <a:srgbClr val="434343"/>
              </a:buClr>
              <a:buSzPts val="1600"/>
              <a:buChar char="○"/>
              <a:defRPr>
                <a:solidFill>
                  <a:srgbClr val="434343"/>
                </a:solidFill>
              </a:defRPr>
            </a:lvl8pPr>
            <a:lvl9pPr marL="4114800" lvl="8" indent="-330200" rtl="0">
              <a:lnSpc>
                <a:spcPct val="115000"/>
              </a:lnSpc>
              <a:spcBef>
                <a:spcPts val="0"/>
              </a:spcBef>
              <a:spcAft>
                <a:spcPts val="0"/>
              </a:spcAft>
              <a:buClr>
                <a:srgbClr val="434343"/>
              </a:buClr>
              <a:buSzPts val="1600"/>
              <a:buChar char="■"/>
              <a:defRPr>
                <a:solidFill>
                  <a:srgbClr val="43434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37" name="Google Shape;37;p8"/>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40" name="Google Shape;40;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 name="Google Shape;41;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44" name="Google Shape;44;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7" name="Google Shape;47;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8" name="Google Shape;48;p11"/>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08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1pPr>
            <a:lvl2pPr lvl="1"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2pPr>
            <a:lvl3pPr lvl="2"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3pPr>
            <a:lvl4pPr lvl="3"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4pPr>
            <a:lvl5pPr lvl="4"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5pPr>
            <a:lvl6pPr lvl="5"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6pPr>
            <a:lvl7pPr lvl="6"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7pPr>
            <a:lvl8pPr lvl="7"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8pPr>
            <a:lvl9pPr lvl="8" algn="ctr" rtl="0">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9pPr>
          </a:lstStyle>
          <a:p>
            <a:endParaRPr/>
          </a:p>
        </p:txBody>
      </p:sp>
      <p:sp>
        <p:nvSpPr>
          <p:cNvPr id="7" name="Google Shape;7;p1"/>
          <p:cNvSpPr txBox="1">
            <a:spLocks noGrp="1"/>
          </p:cNvSpPr>
          <p:nvPr>
            <p:ph type="body" idx="1"/>
          </p:nvPr>
        </p:nvSpPr>
        <p:spPr>
          <a:xfrm>
            <a:off x="713225" y="1074400"/>
            <a:ext cx="7717500" cy="35343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accent6"/>
              </a:buClr>
              <a:buSzPts val="1600"/>
              <a:buFont typeface="Ubuntu"/>
              <a:buChar char="●"/>
              <a:defRPr sz="1600">
                <a:solidFill>
                  <a:schemeClr val="accent6"/>
                </a:solidFill>
                <a:latin typeface="Ubuntu"/>
                <a:ea typeface="Ubuntu"/>
                <a:cs typeface="Ubuntu"/>
                <a:sym typeface="Ubuntu"/>
              </a:defRPr>
            </a:lvl1pPr>
            <a:lvl2pPr marL="914400" lvl="1"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2pPr>
            <a:lvl3pPr marL="1371600" lvl="2"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3pPr>
            <a:lvl4pPr marL="1828800" lvl="3"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4pPr>
            <a:lvl5pPr marL="2286000" lvl="4"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5pPr>
            <a:lvl6pPr marL="2743200" lvl="5"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6pPr>
            <a:lvl7pPr marL="3200400" lvl="6"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7pPr>
            <a:lvl8pPr marL="3657600" lvl="7" indent="-330200">
              <a:lnSpc>
                <a:spcPct val="100000"/>
              </a:lnSpc>
              <a:spcBef>
                <a:spcPts val="1600"/>
              </a:spcBef>
              <a:spcAft>
                <a:spcPts val="0"/>
              </a:spcAft>
              <a:buClr>
                <a:schemeClr val="accent6"/>
              </a:buClr>
              <a:buSzPts val="1600"/>
              <a:buFont typeface="Ubuntu"/>
              <a:buChar char="○"/>
              <a:defRPr sz="1600">
                <a:solidFill>
                  <a:schemeClr val="accent6"/>
                </a:solidFill>
                <a:latin typeface="Ubuntu"/>
                <a:ea typeface="Ubuntu"/>
                <a:cs typeface="Ubuntu"/>
                <a:sym typeface="Ubuntu"/>
              </a:defRPr>
            </a:lvl8pPr>
            <a:lvl9pPr marL="4114800" lvl="8" indent="-330200">
              <a:lnSpc>
                <a:spcPct val="100000"/>
              </a:lnSpc>
              <a:spcBef>
                <a:spcPts val="1600"/>
              </a:spcBef>
              <a:spcAft>
                <a:spcPts val="1600"/>
              </a:spcAft>
              <a:buClr>
                <a:schemeClr val="accent6"/>
              </a:buClr>
              <a:buSzPts val="1600"/>
              <a:buFont typeface="Ubuntu"/>
              <a:buChar char="■"/>
              <a:defRPr sz="1600">
                <a:solidFill>
                  <a:schemeClr val="accent6"/>
                </a:solidFill>
                <a:latin typeface="Ubuntu"/>
                <a:ea typeface="Ubuntu"/>
                <a:cs typeface="Ubuntu"/>
                <a:sym typeface="Ubuntu"/>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Layout" Target="../diagrams/layout1.xml"/><Relationship Id="rId7" Type="http://schemas.openxmlformats.org/officeDocument/2006/relationships/image" Target="../media/image1.jp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2.xml"/><Relationship Id="rId7" Type="http://schemas.openxmlformats.org/officeDocument/2006/relationships/image" Target="../media/image6.png"/><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6"/>
          <p:cNvSpPr txBox="1">
            <a:spLocks noGrp="1"/>
          </p:cNvSpPr>
          <p:nvPr>
            <p:ph type="ctrTitle"/>
          </p:nvPr>
        </p:nvSpPr>
        <p:spPr>
          <a:xfrm>
            <a:off x="1083062" y="1351509"/>
            <a:ext cx="6993000" cy="1870800"/>
          </a:xfrm>
          <a:prstGeom prst="rect">
            <a:avLst/>
          </a:prstGeom>
        </p:spPr>
        <p:txBody>
          <a:bodyPr spcFirstLastPara="1" wrap="square" lIns="91425" tIns="91425" rIns="91425" bIns="91425" anchor="t" anchorCtr="0">
            <a:noAutofit/>
          </a:bodyPr>
          <a:lstStyle/>
          <a:p>
            <a:pPr lvl="0"/>
            <a:r>
              <a:rPr lang="en-US" dirty="0"/>
              <a:t>Bitcoin as a </a:t>
            </a:r>
            <a:r>
              <a:rPr lang="en" dirty="0">
                <a:solidFill>
                  <a:schemeClr val="dk2"/>
                </a:solidFill>
              </a:rPr>
              <a:t/>
            </a:r>
            <a:br>
              <a:rPr lang="en" dirty="0">
                <a:solidFill>
                  <a:schemeClr val="dk2"/>
                </a:solidFill>
              </a:rPr>
            </a:br>
            <a:r>
              <a:rPr lang="en-US" dirty="0">
                <a:solidFill>
                  <a:srgbClr val="FFC000"/>
                </a:solidFill>
              </a:rPr>
              <a:t>Future</a:t>
            </a:r>
            <a:r>
              <a:rPr lang="en-US" dirty="0"/>
              <a:t> </a:t>
            </a:r>
            <a:r>
              <a:rPr lang="en-US" dirty="0">
                <a:solidFill>
                  <a:srgbClr val="FFC000"/>
                </a:solidFill>
              </a:rPr>
              <a:t>Currency</a:t>
            </a:r>
            <a:endParaRPr dirty="0">
              <a:solidFill>
                <a:srgbClr val="FFC000"/>
              </a:solidFill>
              <a:sym typeface="Chewy"/>
            </a:endParaRPr>
          </a:p>
        </p:txBody>
      </p:sp>
      <p:sp>
        <p:nvSpPr>
          <p:cNvPr id="154" name="Google Shape;154;p26"/>
          <p:cNvSpPr txBox="1">
            <a:spLocks noGrp="1"/>
          </p:cNvSpPr>
          <p:nvPr>
            <p:ph type="subTitle" idx="1"/>
          </p:nvPr>
        </p:nvSpPr>
        <p:spPr>
          <a:xfrm>
            <a:off x="1106706" y="3332947"/>
            <a:ext cx="6993000" cy="42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smtClean="0"/>
              <a:t>Md Tanzim Hossain</a:t>
            </a:r>
          </a:p>
          <a:p>
            <a:pPr marL="0" lvl="0" indent="0" algn="ctr" rtl="0">
              <a:spcBef>
                <a:spcPts val="0"/>
              </a:spcBef>
              <a:spcAft>
                <a:spcPts val="0"/>
              </a:spcAft>
              <a:buNone/>
            </a:pPr>
            <a:endParaRPr sz="2000" dirty="0"/>
          </a:p>
        </p:txBody>
      </p:sp>
      <p:grpSp>
        <p:nvGrpSpPr>
          <p:cNvPr id="155" name="Google Shape;155;p26"/>
          <p:cNvGrpSpPr/>
          <p:nvPr/>
        </p:nvGrpSpPr>
        <p:grpSpPr>
          <a:xfrm>
            <a:off x="427818" y="3565308"/>
            <a:ext cx="1403183" cy="1212750"/>
            <a:chOff x="4405118" y="2875397"/>
            <a:chExt cx="2514214" cy="2172998"/>
          </a:xfrm>
        </p:grpSpPr>
        <p:grpSp>
          <p:nvGrpSpPr>
            <p:cNvPr id="156" name="Google Shape;156;p26"/>
            <p:cNvGrpSpPr/>
            <p:nvPr/>
          </p:nvGrpSpPr>
          <p:grpSpPr>
            <a:xfrm>
              <a:off x="4405118" y="2875397"/>
              <a:ext cx="2514214" cy="2172998"/>
              <a:chOff x="4405274" y="2988663"/>
              <a:chExt cx="2383367" cy="2059909"/>
            </a:xfrm>
          </p:grpSpPr>
          <p:sp>
            <p:nvSpPr>
              <p:cNvPr id="157" name="Google Shape;157;p26"/>
              <p:cNvSpPr/>
              <p:nvPr/>
            </p:nvSpPr>
            <p:spPr>
              <a:xfrm>
                <a:off x="4602201" y="3700668"/>
                <a:ext cx="1986367" cy="1044420"/>
              </a:xfrm>
              <a:custGeom>
                <a:avLst/>
                <a:gdLst/>
                <a:ahLst/>
                <a:cxnLst/>
                <a:rect l="l" t="t" r="r" b="b"/>
                <a:pathLst>
                  <a:path w="42064" h="22117" extrusionOk="0">
                    <a:moveTo>
                      <a:pt x="0" y="1"/>
                    </a:moveTo>
                    <a:lnTo>
                      <a:pt x="5638" y="22117"/>
                    </a:lnTo>
                    <a:lnTo>
                      <a:pt x="36460" y="22117"/>
                    </a:lnTo>
                    <a:lnTo>
                      <a:pt x="420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a:off x="4405274" y="3432905"/>
                <a:ext cx="2383367" cy="315069"/>
              </a:xfrm>
              <a:custGeom>
                <a:avLst/>
                <a:gdLst/>
                <a:ahLst/>
                <a:cxnLst/>
                <a:rect l="l" t="t" r="r" b="b"/>
                <a:pathLst>
                  <a:path w="50471" h="6672" extrusionOk="0">
                    <a:moveTo>
                      <a:pt x="3336" y="0"/>
                    </a:moveTo>
                    <a:cubicBezTo>
                      <a:pt x="1502" y="0"/>
                      <a:pt x="1" y="1501"/>
                      <a:pt x="1" y="3336"/>
                    </a:cubicBezTo>
                    <a:cubicBezTo>
                      <a:pt x="1" y="5137"/>
                      <a:pt x="1502" y="6672"/>
                      <a:pt x="3336" y="6672"/>
                    </a:cubicBezTo>
                    <a:lnTo>
                      <a:pt x="47101" y="6672"/>
                    </a:lnTo>
                    <a:cubicBezTo>
                      <a:pt x="48969" y="6672"/>
                      <a:pt x="50403" y="5137"/>
                      <a:pt x="50470" y="3336"/>
                    </a:cubicBezTo>
                    <a:cubicBezTo>
                      <a:pt x="50470" y="1501"/>
                      <a:pt x="48969" y="0"/>
                      <a:pt x="47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a:off x="5353593" y="3916484"/>
                <a:ext cx="485211" cy="483653"/>
              </a:xfrm>
              <a:custGeom>
                <a:avLst/>
                <a:gdLst/>
                <a:ahLst/>
                <a:cxnLst/>
                <a:rect l="l" t="t" r="r" b="b"/>
                <a:pathLst>
                  <a:path w="10275" h="10242" extrusionOk="0">
                    <a:moveTo>
                      <a:pt x="5138" y="1"/>
                    </a:moveTo>
                    <a:cubicBezTo>
                      <a:pt x="2302" y="1"/>
                      <a:pt x="1" y="2302"/>
                      <a:pt x="1" y="5138"/>
                    </a:cubicBezTo>
                    <a:cubicBezTo>
                      <a:pt x="1" y="7973"/>
                      <a:pt x="2302" y="10241"/>
                      <a:pt x="5138" y="10241"/>
                    </a:cubicBezTo>
                    <a:cubicBezTo>
                      <a:pt x="7973" y="10241"/>
                      <a:pt x="10275" y="7973"/>
                      <a:pt x="10275" y="5138"/>
                    </a:cubicBezTo>
                    <a:cubicBezTo>
                      <a:pt x="10275" y="2302"/>
                      <a:pt x="7973" y="1"/>
                      <a:pt x="5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4829021" y="4441668"/>
                <a:ext cx="693132" cy="606904"/>
              </a:xfrm>
              <a:custGeom>
                <a:avLst/>
                <a:gdLst/>
                <a:ahLst/>
                <a:cxnLst/>
                <a:rect l="l" t="t" r="r" b="b"/>
                <a:pathLst>
                  <a:path w="14678" h="12852" extrusionOk="0">
                    <a:moveTo>
                      <a:pt x="7341" y="0"/>
                    </a:moveTo>
                    <a:cubicBezTo>
                      <a:pt x="6278" y="0"/>
                      <a:pt x="5200" y="265"/>
                      <a:pt x="4204" y="822"/>
                    </a:cubicBezTo>
                    <a:cubicBezTo>
                      <a:pt x="1102" y="2556"/>
                      <a:pt x="1" y="6459"/>
                      <a:pt x="1735" y="9561"/>
                    </a:cubicBezTo>
                    <a:cubicBezTo>
                      <a:pt x="2913" y="11668"/>
                      <a:pt x="5090" y="12851"/>
                      <a:pt x="7338" y="12851"/>
                    </a:cubicBezTo>
                    <a:cubicBezTo>
                      <a:pt x="8401" y="12851"/>
                      <a:pt x="9479" y="12587"/>
                      <a:pt x="10475" y="12030"/>
                    </a:cubicBezTo>
                    <a:cubicBezTo>
                      <a:pt x="13577" y="10295"/>
                      <a:pt x="14678" y="6392"/>
                      <a:pt x="12943" y="3290"/>
                    </a:cubicBezTo>
                    <a:cubicBezTo>
                      <a:pt x="11766" y="1184"/>
                      <a:pt x="9588" y="0"/>
                      <a:pt x="7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4929846" y="4530167"/>
                <a:ext cx="489933" cy="429111"/>
              </a:xfrm>
              <a:custGeom>
                <a:avLst/>
                <a:gdLst/>
                <a:ahLst/>
                <a:cxnLst/>
                <a:rect l="l" t="t" r="r" b="b"/>
                <a:pathLst>
                  <a:path w="10375" h="9087" extrusionOk="0">
                    <a:moveTo>
                      <a:pt x="5189" y="1"/>
                    </a:moveTo>
                    <a:cubicBezTo>
                      <a:pt x="4437" y="1"/>
                      <a:pt x="3674" y="187"/>
                      <a:pt x="2969" y="582"/>
                    </a:cubicBezTo>
                    <a:cubicBezTo>
                      <a:pt x="801" y="1816"/>
                      <a:pt x="1" y="4585"/>
                      <a:pt x="1235" y="6753"/>
                    </a:cubicBezTo>
                    <a:cubicBezTo>
                      <a:pt x="2076" y="8253"/>
                      <a:pt x="3628" y="9087"/>
                      <a:pt x="5218" y="9087"/>
                    </a:cubicBezTo>
                    <a:cubicBezTo>
                      <a:pt x="5962" y="9087"/>
                      <a:pt x="6715" y="8904"/>
                      <a:pt x="7406" y="8521"/>
                    </a:cubicBezTo>
                    <a:cubicBezTo>
                      <a:pt x="9608" y="7287"/>
                      <a:pt x="10375" y="4518"/>
                      <a:pt x="9174" y="2317"/>
                    </a:cubicBezTo>
                    <a:cubicBezTo>
                      <a:pt x="8335" y="843"/>
                      <a:pt x="6786" y="1"/>
                      <a:pt x="51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5678120" y="4441668"/>
                <a:ext cx="691574" cy="606904"/>
              </a:xfrm>
              <a:custGeom>
                <a:avLst/>
                <a:gdLst/>
                <a:ahLst/>
                <a:cxnLst/>
                <a:rect l="l" t="t" r="r" b="b"/>
                <a:pathLst>
                  <a:path w="14645" h="12852" extrusionOk="0">
                    <a:moveTo>
                      <a:pt x="7314" y="0"/>
                    </a:moveTo>
                    <a:cubicBezTo>
                      <a:pt x="6248" y="0"/>
                      <a:pt x="5166" y="265"/>
                      <a:pt x="4170" y="822"/>
                    </a:cubicBezTo>
                    <a:cubicBezTo>
                      <a:pt x="1101" y="2556"/>
                      <a:pt x="0" y="6459"/>
                      <a:pt x="1735" y="9561"/>
                    </a:cubicBezTo>
                    <a:cubicBezTo>
                      <a:pt x="2890" y="11668"/>
                      <a:pt x="5075" y="12851"/>
                      <a:pt x="7330" y="12851"/>
                    </a:cubicBezTo>
                    <a:cubicBezTo>
                      <a:pt x="8397" y="12851"/>
                      <a:pt x="9479" y="12587"/>
                      <a:pt x="10474" y="12030"/>
                    </a:cubicBezTo>
                    <a:cubicBezTo>
                      <a:pt x="13543" y="10295"/>
                      <a:pt x="14644" y="6392"/>
                      <a:pt x="12910" y="3290"/>
                    </a:cubicBezTo>
                    <a:cubicBezTo>
                      <a:pt x="11754" y="1184"/>
                      <a:pt x="9569" y="0"/>
                      <a:pt x="73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5778945" y="4530167"/>
                <a:ext cx="489933" cy="429111"/>
              </a:xfrm>
              <a:custGeom>
                <a:avLst/>
                <a:gdLst/>
                <a:ahLst/>
                <a:cxnLst/>
                <a:rect l="l" t="t" r="r" b="b"/>
                <a:pathLst>
                  <a:path w="10375" h="9087" extrusionOk="0">
                    <a:moveTo>
                      <a:pt x="5187" y="1"/>
                    </a:moveTo>
                    <a:cubicBezTo>
                      <a:pt x="4436" y="1"/>
                      <a:pt x="3674" y="187"/>
                      <a:pt x="2969" y="582"/>
                    </a:cubicBezTo>
                    <a:cubicBezTo>
                      <a:pt x="767" y="1816"/>
                      <a:pt x="0" y="4585"/>
                      <a:pt x="1234" y="6753"/>
                    </a:cubicBezTo>
                    <a:cubicBezTo>
                      <a:pt x="2052" y="8253"/>
                      <a:pt x="3598" y="9087"/>
                      <a:pt x="5196" y="9087"/>
                    </a:cubicBezTo>
                    <a:cubicBezTo>
                      <a:pt x="5944" y="9087"/>
                      <a:pt x="6703" y="8904"/>
                      <a:pt x="7405" y="8521"/>
                    </a:cubicBezTo>
                    <a:cubicBezTo>
                      <a:pt x="9607" y="7287"/>
                      <a:pt x="10374" y="4518"/>
                      <a:pt x="9140" y="2317"/>
                    </a:cubicBezTo>
                    <a:cubicBezTo>
                      <a:pt x="8324" y="843"/>
                      <a:pt x="6782" y="1"/>
                      <a:pt x="51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4947177" y="3376188"/>
                <a:ext cx="228462" cy="55156"/>
              </a:xfrm>
              <a:custGeom>
                <a:avLst/>
                <a:gdLst/>
                <a:ahLst/>
                <a:cxnLst/>
                <a:rect l="l" t="t" r="r" b="b"/>
                <a:pathLst>
                  <a:path w="4838" h="1168" extrusionOk="0">
                    <a:moveTo>
                      <a:pt x="1" y="0"/>
                    </a:moveTo>
                    <a:lnTo>
                      <a:pt x="1"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4947177" y="3321030"/>
                <a:ext cx="228462" cy="55203"/>
              </a:xfrm>
              <a:custGeom>
                <a:avLst/>
                <a:gdLst/>
                <a:ahLst/>
                <a:cxnLst/>
                <a:rect l="l" t="t" r="r" b="b"/>
                <a:pathLst>
                  <a:path w="4838" h="1169" extrusionOk="0">
                    <a:moveTo>
                      <a:pt x="1" y="1"/>
                    </a:moveTo>
                    <a:lnTo>
                      <a:pt x="1"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4909398" y="3264313"/>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4641587" y="3376188"/>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4720357" y="3321030"/>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4641587" y="3264313"/>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5175603" y="3376188"/>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5175603" y="3321030"/>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5175603" y="3264313"/>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5404028" y="3376188"/>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5404028" y="3321030"/>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5404028" y="3264313"/>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5632407" y="3376188"/>
                <a:ext cx="228462" cy="55156"/>
              </a:xfrm>
              <a:custGeom>
                <a:avLst/>
                <a:gdLst/>
                <a:ahLst/>
                <a:cxnLst/>
                <a:rect l="l" t="t" r="r" b="b"/>
                <a:pathLst>
                  <a:path w="4838" h="1168" extrusionOk="0">
                    <a:moveTo>
                      <a:pt x="1" y="0"/>
                    </a:moveTo>
                    <a:lnTo>
                      <a:pt x="1" y="1168"/>
                    </a:lnTo>
                    <a:lnTo>
                      <a:pt x="4838" y="1168"/>
                    </a:lnTo>
                    <a:lnTo>
                      <a:pt x="483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5632407" y="3321030"/>
                <a:ext cx="228462" cy="55203"/>
              </a:xfrm>
              <a:custGeom>
                <a:avLst/>
                <a:gdLst/>
                <a:ahLst/>
                <a:cxnLst/>
                <a:rect l="l" t="t" r="r" b="b"/>
                <a:pathLst>
                  <a:path w="4838" h="1169" extrusionOk="0">
                    <a:moveTo>
                      <a:pt x="1" y="1"/>
                    </a:moveTo>
                    <a:lnTo>
                      <a:pt x="1" y="1168"/>
                    </a:lnTo>
                    <a:lnTo>
                      <a:pt x="4838" y="1168"/>
                    </a:lnTo>
                    <a:lnTo>
                      <a:pt x="483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5632407" y="3264313"/>
                <a:ext cx="228462" cy="55203"/>
              </a:xfrm>
              <a:custGeom>
                <a:avLst/>
                <a:gdLst/>
                <a:ahLst/>
                <a:cxnLst/>
                <a:rect l="l" t="t" r="r" b="b"/>
                <a:pathLst>
                  <a:path w="4838" h="1169" extrusionOk="0">
                    <a:moveTo>
                      <a:pt x="1" y="1"/>
                    </a:moveTo>
                    <a:lnTo>
                      <a:pt x="1" y="1168"/>
                    </a:lnTo>
                    <a:lnTo>
                      <a:pt x="4838" y="1168"/>
                    </a:lnTo>
                    <a:lnTo>
                      <a:pt x="483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5151991" y="3209202"/>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5175603" y="3154044"/>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5151991" y="3098933"/>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5404028" y="3209202"/>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5404028" y="3154044"/>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5404028" y="3098933"/>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5329980" y="3043774"/>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5656066" y="3209202"/>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5632407" y="3154044"/>
                <a:ext cx="228462" cy="55203"/>
              </a:xfrm>
              <a:custGeom>
                <a:avLst/>
                <a:gdLst/>
                <a:ahLst/>
                <a:cxnLst/>
                <a:rect l="l" t="t" r="r" b="b"/>
                <a:pathLst>
                  <a:path w="4838" h="1169" extrusionOk="0">
                    <a:moveTo>
                      <a:pt x="1" y="1"/>
                    </a:moveTo>
                    <a:lnTo>
                      <a:pt x="1" y="1168"/>
                    </a:lnTo>
                    <a:lnTo>
                      <a:pt x="4838" y="1168"/>
                    </a:lnTo>
                    <a:lnTo>
                      <a:pt x="4838"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5656066" y="3098933"/>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5659230" y="3043774"/>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5632407" y="2988663"/>
                <a:ext cx="228462" cy="55156"/>
              </a:xfrm>
              <a:custGeom>
                <a:avLst/>
                <a:gdLst/>
                <a:ahLst/>
                <a:cxnLst/>
                <a:rect l="l" t="t" r="r" b="b"/>
                <a:pathLst>
                  <a:path w="4838" h="1168" extrusionOk="0">
                    <a:moveTo>
                      <a:pt x="1" y="0"/>
                    </a:moveTo>
                    <a:lnTo>
                      <a:pt x="1" y="1168"/>
                    </a:lnTo>
                    <a:lnTo>
                      <a:pt x="4838" y="1168"/>
                    </a:lnTo>
                    <a:lnTo>
                      <a:pt x="483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5859274" y="3376188"/>
                <a:ext cx="228462" cy="55156"/>
              </a:xfrm>
              <a:custGeom>
                <a:avLst/>
                <a:gdLst/>
                <a:ahLst/>
                <a:cxnLst/>
                <a:rect l="l" t="t" r="r" b="b"/>
                <a:pathLst>
                  <a:path w="4838"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5859274" y="3321030"/>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5859274" y="3264313"/>
                <a:ext cx="228462" cy="55203"/>
              </a:xfrm>
              <a:custGeom>
                <a:avLst/>
                <a:gdLst/>
                <a:ahLst/>
                <a:cxnLst/>
                <a:rect l="l" t="t" r="r" b="b"/>
                <a:pathLst>
                  <a:path w="4838"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6087700" y="3376188"/>
                <a:ext cx="228415" cy="55156"/>
              </a:xfrm>
              <a:custGeom>
                <a:avLst/>
                <a:gdLst/>
                <a:ahLst/>
                <a:cxnLst/>
                <a:rect l="l" t="t" r="r" b="b"/>
                <a:pathLst>
                  <a:path w="4837" h="1168" extrusionOk="0">
                    <a:moveTo>
                      <a:pt x="0" y="0"/>
                    </a:moveTo>
                    <a:lnTo>
                      <a:pt x="0"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6122363" y="3321030"/>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6087700" y="3264313"/>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5934881" y="3209202"/>
                <a:ext cx="228462" cy="55156"/>
              </a:xfrm>
              <a:custGeom>
                <a:avLst/>
                <a:gdLst/>
                <a:ahLst/>
                <a:cxnLst/>
                <a:rect l="l" t="t" r="r" b="b"/>
                <a:pathLst>
                  <a:path w="4838" h="1168" extrusionOk="0">
                    <a:moveTo>
                      <a:pt x="1" y="0"/>
                    </a:moveTo>
                    <a:lnTo>
                      <a:pt x="1" y="1168"/>
                    </a:lnTo>
                    <a:lnTo>
                      <a:pt x="4837" y="1168"/>
                    </a:lnTo>
                    <a:lnTo>
                      <a:pt x="483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5972708" y="3154044"/>
                <a:ext cx="228415" cy="55203"/>
              </a:xfrm>
              <a:custGeom>
                <a:avLst/>
                <a:gdLst/>
                <a:ahLst/>
                <a:cxnLst/>
                <a:rect l="l" t="t" r="r" b="b"/>
                <a:pathLst>
                  <a:path w="4837" h="1169" extrusionOk="0">
                    <a:moveTo>
                      <a:pt x="0" y="1"/>
                    </a:moveTo>
                    <a:lnTo>
                      <a:pt x="0" y="1168"/>
                    </a:lnTo>
                    <a:lnTo>
                      <a:pt x="4837" y="1168"/>
                    </a:lnTo>
                    <a:lnTo>
                      <a:pt x="4837"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5919108" y="3098933"/>
                <a:ext cx="228462" cy="55156"/>
              </a:xfrm>
              <a:custGeom>
                <a:avLst/>
                <a:gdLst/>
                <a:ahLst/>
                <a:cxnLst/>
                <a:rect l="l" t="t" r="r" b="b"/>
                <a:pathLst>
                  <a:path w="4838" h="1168" extrusionOk="0">
                    <a:moveTo>
                      <a:pt x="1" y="0"/>
                    </a:moveTo>
                    <a:lnTo>
                      <a:pt x="1" y="1168"/>
                    </a:lnTo>
                    <a:lnTo>
                      <a:pt x="4838" y="1168"/>
                    </a:lnTo>
                    <a:lnTo>
                      <a:pt x="4838"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26"/>
            <p:cNvSpPr/>
            <p:nvPr/>
          </p:nvSpPr>
          <p:spPr>
            <a:xfrm>
              <a:off x="5539063" y="3958295"/>
              <a:ext cx="246355" cy="321857"/>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26"/>
          <p:cNvGrpSpPr/>
          <p:nvPr/>
        </p:nvGrpSpPr>
        <p:grpSpPr>
          <a:xfrm>
            <a:off x="318425" y="445019"/>
            <a:ext cx="1297450" cy="477875"/>
            <a:chOff x="318425" y="357163"/>
            <a:chExt cx="1297450" cy="477875"/>
          </a:xfrm>
        </p:grpSpPr>
        <p:grpSp>
          <p:nvGrpSpPr>
            <p:cNvPr id="202" name="Google Shape;202;p26"/>
            <p:cNvGrpSpPr/>
            <p:nvPr/>
          </p:nvGrpSpPr>
          <p:grpSpPr>
            <a:xfrm rot="10800000" flipH="1">
              <a:off x="455850" y="467250"/>
              <a:ext cx="1160025" cy="257725"/>
              <a:chOff x="3464600" y="3479675"/>
              <a:chExt cx="1160025" cy="257725"/>
            </a:xfrm>
          </p:grpSpPr>
          <p:sp>
            <p:nvSpPr>
              <p:cNvPr id="203" name="Google Shape;203;p26"/>
              <p:cNvSpPr/>
              <p:nvPr/>
            </p:nvSpPr>
            <p:spPr>
              <a:xfrm>
                <a:off x="3464600" y="3479675"/>
                <a:ext cx="1021600" cy="198500"/>
              </a:xfrm>
              <a:custGeom>
                <a:avLst/>
                <a:gdLst/>
                <a:ahLst/>
                <a:cxnLst/>
                <a:rect l="l" t="t" r="r" b="b"/>
                <a:pathLst>
                  <a:path w="40864" h="7940" extrusionOk="0">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4458650" y="3572250"/>
                <a:ext cx="165975" cy="165150"/>
              </a:xfrm>
              <a:custGeom>
                <a:avLst/>
                <a:gdLst/>
                <a:ahLst/>
                <a:cxnLst/>
                <a:rect l="l" t="t" r="r" b="b"/>
                <a:pathLst>
                  <a:path w="6639" h="6606" extrusionOk="0">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26"/>
            <p:cNvGrpSpPr/>
            <p:nvPr/>
          </p:nvGrpSpPr>
          <p:grpSpPr>
            <a:xfrm>
              <a:off x="318425" y="357163"/>
              <a:ext cx="495375" cy="477875"/>
              <a:chOff x="3881575" y="2684100"/>
              <a:chExt cx="495375" cy="477875"/>
            </a:xfrm>
          </p:grpSpPr>
          <p:sp>
            <p:nvSpPr>
              <p:cNvPr id="206" name="Google Shape;206;p26"/>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9" name="Google Shape;209;p26"/>
          <p:cNvGrpSpPr/>
          <p:nvPr/>
        </p:nvGrpSpPr>
        <p:grpSpPr>
          <a:xfrm flipH="1">
            <a:off x="7999403" y="3316264"/>
            <a:ext cx="716780" cy="716104"/>
            <a:chOff x="889282" y="2874625"/>
            <a:chExt cx="1356253" cy="1355487"/>
          </a:xfrm>
        </p:grpSpPr>
        <p:sp>
          <p:nvSpPr>
            <p:cNvPr id="210" name="Google Shape;210;p26"/>
            <p:cNvSpPr/>
            <p:nvPr/>
          </p:nvSpPr>
          <p:spPr>
            <a:xfrm>
              <a:off x="889282" y="2874625"/>
              <a:ext cx="1356253" cy="1355487"/>
            </a:xfrm>
            <a:custGeom>
              <a:avLst/>
              <a:gdLst/>
              <a:ahLst/>
              <a:cxnLst/>
              <a:rect l="l" t="t" r="r" b="b"/>
              <a:pathLst>
                <a:path w="60211" h="60177" extrusionOk="0">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992992" y="2979078"/>
              <a:ext cx="1149608" cy="1148865"/>
            </a:xfrm>
            <a:custGeom>
              <a:avLst/>
              <a:gdLst/>
              <a:ahLst/>
              <a:cxnLst/>
              <a:rect l="l" t="t" r="r" b="b"/>
              <a:pathLst>
                <a:path w="51037" h="51004" extrusionOk="0">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flipH="1">
              <a:off x="1246192" y="3142865"/>
              <a:ext cx="626668" cy="818266"/>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26"/>
          <p:cNvGrpSpPr/>
          <p:nvPr/>
        </p:nvGrpSpPr>
        <p:grpSpPr>
          <a:xfrm rot="990869" flipH="1">
            <a:off x="7720911" y="4105438"/>
            <a:ext cx="600218" cy="599749"/>
            <a:chOff x="889282" y="2874625"/>
            <a:chExt cx="1356253" cy="1355487"/>
          </a:xfrm>
        </p:grpSpPr>
        <p:sp>
          <p:nvSpPr>
            <p:cNvPr id="214" name="Google Shape;214;p26"/>
            <p:cNvSpPr/>
            <p:nvPr/>
          </p:nvSpPr>
          <p:spPr>
            <a:xfrm>
              <a:off x="889282" y="2874625"/>
              <a:ext cx="1356253" cy="1355487"/>
            </a:xfrm>
            <a:custGeom>
              <a:avLst/>
              <a:gdLst/>
              <a:ahLst/>
              <a:cxnLst/>
              <a:rect l="l" t="t" r="r" b="b"/>
              <a:pathLst>
                <a:path w="60211" h="60177" extrusionOk="0">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992992" y="2979078"/>
              <a:ext cx="1149608" cy="1148865"/>
            </a:xfrm>
            <a:custGeom>
              <a:avLst/>
              <a:gdLst/>
              <a:ahLst/>
              <a:cxnLst/>
              <a:rect l="l" t="t" r="r" b="b"/>
              <a:pathLst>
                <a:path w="51037" h="51004" extrusionOk="0">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flipH="1">
              <a:off x="1246192" y="3142865"/>
              <a:ext cx="626668" cy="818266"/>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26"/>
          <p:cNvGrpSpPr/>
          <p:nvPr/>
        </p:nvGrpSpPr>
        <p:grpSpPr>
          <a:xfrm rot="-1190095" flipH="1">
            <a:off x="7315066" y="3552473"/>
            <a:ext cx="600361" cy="599639"/>
            <a:chOff x="889282" y="2874625"/>
            <a:chExt cx="1356253" cy="1355487"/>
          </a:xfrm>
        </p:grpSpPr>
        <p:sp>
          <p:nvSpPr>
            <p:cNvPr id="218" name="Google Shape;218;p26"/>
            <p:cNvSpPr/>
            <p:nvPr/>
          </p:nvSpPr>
          <p:spPr>
            <a:xfrm>
              <a:off x="889282" y="2874625"/>
              <a:ext cx="1356253" cy="1355487"/>
            </a:xfrm>
            <a:custGeom>
              <a:avLst/>
              <a:gdLst/>
              <a:ahLst/>
              <a:cxnLst/>
              <a:rect l="l" t="t" r="r" b="b"/>
              <a:pathLst>
                <a:path w="60211" h="60177" extrusionOk="0">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992992" y="2979078"/>
              <a:ext cx="1149608" cy="1148865"/>
            </a:xfrm>
            <a:custGeom>
              <a:avLst/>
              <a:gdLst/>
              <a:ahLst/>
              <a:cxnLst/>
              <a:rect l="l" t="t" r="r" b="b"/>
              <a:pathLst>
                <a:path w="51037" h="51004" extrusionOk="0">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flipH="1">
              <a:off x="1246192" y="3142865"/>
              <a:ext cx="626668" cy="818266"/>
            </a:xfrm>
            <a:custGeom>
              <a:avLst/>
              <a:gdLst/>
              <a:ahLst/>
              <a:cxnLst/>
              <a:rect l="l" t="t" r="r" b="b"/>
              <a:pathLst>
                <a:path w="27821" h="36327" extrusionOk="0">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26"/>
          <p:cNvGrpSpPr/>
          <p:nvPr/>
        </p:nvGrpSpPr>
        <p:grpSpPr>
          <a:xfrm>
            <a:off x="7336353" y="2571745"/>
            <a:ext cx="639809" cy="656126"/>
            <a:chOff x="5773427" y="1017736"/>
            <a:chExt cx="480951" cy="493217"/>
          </a:xfrm>
        </p:grpSpPr>
        <p:sp>
          <p:nvSpPr>
            <p:cNvPr id="222" name="Google Shape;222;p26"/>
            <p:cNvSpPr/>
            <p:nvPr/>
          </p:nvSpPr>
          <p:spPr>
            <a:xfrm rot="798727">
              <a:off x="5802944" y="1042270"/>
              <a:ext cx="246378" cy="285136"/>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rot="798727">
              <a:off x="6079512" y="1314680"/>
              <a:ext cx="156157" cy="180723"/>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26"/>
          <p:cNvGrpSpPr/>
          <p:nvPr/>
        </p:nvGrpSpPr>
        <p:grpSpPr>
          <a:xfrm flipH="1">
            <a:off x="1167856" y="2625367"/>
            <a:ext cx="639775" cy="548882"/>
            <a:chOff x="4971638" y="2191152"/>
            <a:chExt cx="542964" cy="465786"/>
          </a:xfrm>
        </p:grpSpPr>
        <p:sp>
          <p:nvSpPr>
            <p:cNvPr id="225" name="Google Shape;225;p26"/>
            <p:cNvSpPr/>
            <p:nvPr/>
          </p:nvSpPr>
          <p:spPr>
            <a:xfrm>
              <a:off x="4971638" y="21911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6"/>
            <p:cNvSpPr/>
            <p:nvPr/>
          </p:nvSpPr>
          <p:spPr>
            <a:xfrm>
              <a:off x="5358446" y="24762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 name="Google Shape;227;p26"/>
          <p:cNvGrpSpPr/>
          <p:nvPr/>
        </p:nvGrpSpPr>
        <p:grpSpPr>
          <a:xfrm>
            <a:off x="7545300" y="445019"/>
            <a:ext cx="1297450" cy="477875"/>
            <a:chOff x="7164300" y="445025"/>
            <a:chExt cx="1297450" cy="477875"/>
          </a:xfrm>
        </p:grpSpPr>
        <p:grpSp>
          <p:nvGrpSpPr>
            <p:cNvPr id="228" name="Google Shape;228;p26"/>
            <p:cNvGrpSpPr/>
            <p:nvPr/>
          </p:nvGrpSpPr>
          <p:grpSpPr>
            <a:xfrm flipH="1">
              <a:off x="7164300" y="555088"/>
              <a:ext cx="1160025" cy="257725"/>
              <a:chOff x="3464600" y="3479675"/>
              <a:chExt cx="1160025" cy="257725"/>
            </a:xfrm>
          </p:grpSpPr>
          <p:sp>
            <p:nvSpPr>
              <p:cNvPr id="229" name="Google Shape;229;p26"/>
              <p:cNvSpPr/>
              <p:nvPr/>
            </p:nvSpPr>
            <p:spPr>
              <a:xfrm>
                <a:off x="3464600" y="3479675"/>
                <a:ext cx="1021600" cy="198500"/>
              </a:xfrm>
              <a:custGeom>
                <a:avLst/>
                <a:gdLst/>
                <a:ahLst/>
                <a:cxnLst/>
                <a:rect l="l" t="t" r="r" b="b"/>
                <a:pathLst>
                  <a:path w="40864" h="7940" extrusionOk="0">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p:nvPr/>
            </p:nvSpPr>
            <p:spPr>
              <a:xfrm>
                <a:off x="4458650" y="3572250"/>
                <a:ext cx="165975" cy="165150"/>
              </a:xfrm>
              <a:custGeom>
                <a:avLst/>
                <a:gdLst/>
                <a:ahLst/>
                <a:cxnLst/>
                <a:rect l="l" t="t" r="r" b="b"/>
                <a:pathLst>
                  <a:path w="6639" h="6606" extrusionOk="0">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26"/>
            <p:cNvGrpSpPr/>
            <p:nvPr/>
          </p:nvGrpSpPr>
          <p:grpSpPr>
            <a:xfrm rot="10800000">
              <a:off x="7966375" y="445025"/>
              <a:ext cx="495375" cy="477875"/>
              <a:chOff x="3881575" y="2684100"/>
              <a:chExt cx="495375" cy="477875"/>
            </a:xfrm>
          </p:grpSpPr>
          <p:sp>
            <p:nvSpPr>
              <p:cNvPr id="232" name="Google Shape;232;p26"/>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6"/>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6"/>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3"/>
                                        </p:tgtEl>
                                        <p:attrNameLst>
                                          <p:attrName>style.visibility</p:attrName>
                                        </p:attrNameLst>
                                      </p:cBhvr>
                                      <p:to>
                                        <p:strVal val="visible"/>
                                      </p:to>
                                    </p:set>
                                    <p:animEffect transition="in" filter="fade">
                                      <p:cBhvr>
                                        <p:cTn id="7" dur="500"/>
                                        <p:tgtEl>
                                          <p:spTgt spid="15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54">
                                            <p:txEl>
                                              <p:pRg st="0" end="0"/>
                                            </p:txEl>
                                          </p:spTgt>
                                        </p:tgtEl>
                                        <p:attrNameLst>
                                          <p:attrName>style.visibility</p:attrName>
                                        </p:attrNameLst>
                                      </p:cBhvr>
                                      <p:to>
                                        <p:strVal val="visible"/>
                                      </p:to>
                                    </p:set>
                                    <p:anim calcmode="lin" valueType="num">
                                      <p:cBhvr additive="base">
                                        <p:cTn id="11" dur="500" fill="hold"/>
                                        <p:tgtEl>
                                          <p:spTgt spid="154">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5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361491"/>
            <a:ext cx="7704000" cy="572700"/>
          </a:xfrm>
        </p:spPr>
        <p:txBody>
          <a:bodyPr/>
          <a:lstStyle/>
          <a:p>
            <a:r>
              <a:rPr lang="en-US" dirty="0"/>
              <a:t>What is Bitcoin?</a:t>
            </a:r>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2</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Round Same Side Corner Rectangle 39"/>
          <p:cNvSpPr/>
          <p:nvPr/>
        </p:nvSpPr>
        <p:spPr>
          <a:xfrm>
            <a:off x="1615604" y="1205685"/>
            <a:ext cx="2674455" cy="390865"/>
          </a:xfrm>
          <a:prstGeom prst="round2SameRect">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600" b="1" dirty="0"/>
              <a:t>Introduction to Bitcoin:</a:t>
            </a:r>
          </a:p>
        </p:txBody>
      </p:sp>
      <p:sp>
        <p:nvSpPr>
          <p:cNvPr id="41" name="TextBox 40"/>
          <p:cNvSpPr txBox="1"/>
          <p:nvPr/>
        </p:nvSpPr>
        <p:spPr>
          <a:xfrm>
            <a:off x="1545114" y="1615297"/>
            <a:ext cx="4328137" cy="523220"/>
          </a:xfrm>
          <a:prstGeom prst="rect">
            <a:avLst/>
          </a:prstGeom>
          <a:noFill/>
        </p:spPr>
        <p:txBody>
          <a:bodyPr wrap="square" rtlCol="0">
            <a:spAutoFit/>
          </a:bodyPr>
          <a:lstStyle/>
          <a:p>
            <a:pPr marL="285750" indent="-285750">
              <a:buFont typeface="Wingdings" panose="05000000000000000000" pitchFamily="2" charset="2"/>
              <a:buChar char="§"/>
            </a:pPr>
            <a:r>
              <a:rPr lang="en-US" dirty="0"/>
              <a:t>Bitcoin is digital money created in 2009</a:t>
            </a:r>
            <a:r>
              <a:rPr lang="en-US" dirty="0" smtClean="0"/>
              <a:t>.</a:t>
            </a:r>
          </a:p>
          <a:p>
            <a:pPr marL="285750" indent="-285750">
              <a:buFont typeface="Wingdings" panose="05000000000000000000" pitchFamily="2" charset="2"/>
              <a:buChar char="§"/>
            </a:pPr>
            <a:r>
              <a:rPr lang="en-US" dirty="0"/>
              <a:t>It's stored in a digital format, like a virtual wallet.</a:t>
            </a:r>
            <a:endParaRPr lang="en-US" dirty="0"/>
          </a:p>
        </p:txBody>
      </p:sp>
      <p:sp>
        <p:nvSpPr>
          <p:cNvPr id="42" name="Round Same Side Corner Rectangle 41"/>
          <p:cNvSpPr/>
          <p:nvPr/>
        </p:nvSpPr>
        <p:spPr>
          <a:xfrm>
            <a:off x="1615604" y="2321609"/>
            <a:ext cx="3115739" cy="390865"/>
          </a:xfrm>
          <a:prstGeom prst="round2SameRect">
            <a:avLst/>
          </a:prstGeom>
          <a:solidFill>
            <a:schemeClr val="accent1">
              <a:lumMod val="75000"/>
            </a:schemeClr>
          </a:solidFill>
          <a:ln>
            <a:solidFill>
              <a:schemeClr val="bg1">
                <a:lumMod val="95000"/>
              </a:schemeClr>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600" b="1" dirty="0"/>
              <a:t>Peer-to-Peer Transactions:</a:t>
            </a:r>
          </a:p>
        </p:txBody>
      </p:sp>
      <p:sp>
        <p:nvSpPr>
          <p:cNvPr id="43" name="TextBox 42"/>
          <p:cNvSpPr txBox="1"/>
          <p:nvPr/>
        </p:nvSpPr>
        <p:spPr>
          <a:xfrm>
            <a:off x="1545114" y="2776121"/>
            <a:ext cx="4328137" cy="523220"/>
          </a:xfrm>
          <a:prstGeom prst="rect">
            <a:avLst/>
          </a:prstGeom>
          <a:noFill/>
        </p:spPr>
        <p:txBody>
          <a:bodyPr wrap="square" rtlCol="0">
            <a:spAutoFit/>
          </a:bodyPr>
          <a:lstStyle/>
          <a:p>
            <a:pPr marL="285750" indent="-285750">
              <a:buFont typeface="Wingdings" panose="05000000000000000000" pitchFamily="2" charset="2"/>
              <a:buChar char="§"/>
            </a:pPr>
            <a:r>
              <a:rPr lang="en-US" dirty="0"/>
              <a:t>People can send and receive Bitcoin directly.</a:t>
            </a:r>
          </a:p>
          <a:p>
            <a:pPr marL="285750" indent="-285750">
              <a:buFont typeface="Wingdings" panose="05000000000000000000" pitchFamily="2" charset="2"/>
              <a:buChar char="§"/>
            </a:pPr>
            <a:r>
              <a:rPr lang="en-US" dirty="0"/>
              <a:t>No need for banks or middlemen.</a:t>
            </a:r>
          </a:p>
        </p:txBody>
      </p:sp>
      <p:sp>
        <p:nvSpPr>
          <p:cNvPr id="44" name="Round Same Side Corner Rectangle 43"/>
          <p:cNvSpPr/>
          <p:nvPr/>
        </p:nvSpPr>
        <p:spPr>
          <a:xfrm>
            <a:off x="1615604" y="3447141"/>
            <a:ext cx="3115739" cy="390865"/>
          </a:xfrm>
          <a:prstGeom prst="round2SameRect">
            <a:avLst/>
          </a:prstGeom>
          <a:solidFill>
            <a:srgbClr val="FF6699"/>
          </a:solidFill>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600" b="1" dirty="0">
                <a:solidFill>
                  <a:schemeClr val="accent6"/>
                </a:solidFill>
              </a:rPr>
              <a:t>Blockchain Technology:</a:t>
            </a:r>
          </a:p>
        </p:txBody>
      </p:sp>
      <p:sp>
        <p:nvSpPr>
          <p:cNvPr id="45" name="TextBox 44"/>
          <p:cNvSpPr txBox="1"/>
          <p:nvPr/>
        </p:nvSpPr>
        <p:spPr>
          <a:xfrm>
            <a:off x="1545114" y="3908828"/>
            <a:ext cx="5002957" cy="523220"/>
          </a:xfrm>
          <a:prstGeom prst="rect">
            <a:avLst/>
          </a:prstGeom>
          <a:noFill/>
        </p:spPr>
        <p:txBody>
          <a:bodyPr wrap="square" rtlCol="0">
            <a:spAutoFit/>
          </a:bodyPr>
          <a:lstStyle/>
          <a:p>
            <a:pPr marL="285750" indent="-285750">
              <a:buFont typeface="Wingdings" panose="05000000000000000000" pitchFamily="2" charset="2"/>
              <a:buChar char="§"/>
            </a:pPr>
            <a:r>
              <a:rPr lang="en-US" dirty="0"/>
              <a:t>Transactions are recorded on a secure public ledger.</a:t>
            </a:r>
          </a:p>
          <a:p>
            <a:pPr marL="285750" indent="-285750">
              <a:buFont typeface="Wingdings" panose="05000000000000000000" pitchFamily="2" charset="2"/>
              <a:buChar char="§"/>
            </a:pPr>
            <a:r>
              <a:rPr lang="en-US" dirty="0"/>
              <a:t>Everyone can see them, making it transparent.</a:t>
            </a:r>
          </a:p>
        </p:txBody>
      </p:sp>
    </p:spTree>
    <p:extLst>
      <p:ext uri="{BB962C8B-B14F-4D97-AF65-F5344CB8AC3E}">
        <p14:creationId xmlns:p14="http://schemas.microsoft.com/office/powerpoint/2010/main" val="12709119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1">
                                            <p:txEl>
                                              <p:pRg st="0" end="0"/>
                                            </p:txEl>
                                          </p:spTgt>
                                        </p:tgtEl>
                                        <p:attrNameLst>
                                          <p:attrName>style.visibility</p:attrName>
                                        </p:attrNameLst>
                                      </p:cBhvr>
                                      <p:to>
                                        <p:strVal val="visible"/>
                                      </p:to>
                                    </p:set>
                                    <p:animEffect transition="in" filter="fade">
                                      <p:cBhvr>
                                        <p:cTn id="15" dur="500"/>
                                        <p:tgtEl>
                                          <p:spTgt spid="41">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1">
                                            <p:txEl>
                                              <p:charRg st="42" end="98"/>
                                            </p:txEl>
                                          </p:spTgt>
                                        </p:tgtEl>
                                        <p:attrNameLst>
                                          <p:attrName>style.visibility</p:attrName>
                                        </p:attrNameLst>
                                      </p:cBhvr>
                                      <p:to>
                                        <p:strVal val="visible"/>
                                      </p:to>
                                    </p:set>
                                    <p:animEffect transition="in" filter="fade">
                                      <p:cBhvr>
                                        <p:cTn id="19" dur="500"/>
                                        <p:tgtEl>
                                          <p:spTgt spid="41">
                                            <p:txEl>
                                              <p:charRg st="42" end="98"/>
                                            </p:txEl>
                                          </p:spTgt>
                                        </p:tgtEl>
                                      </p:cBhvr>
                                    </p:animEffect>
                                  </p:childTnLst>
                                </p:cTn>
                              </p:par>
                            </p:childTnLst>
                          </p:cTn>
                        </p:par>
                        <p:par>
                          <p:cTn id="20" fill="hold">
                            <p:stCondLst>
                              <p:cond delay="2000"/>
                            </p:stCondLst>
                            <p:childTnLst>
                              <p:par>
                                <p:cTn id="21" presetID="10" presetClass="entr" presetSubtype="0" fill="hold" grpId="0" nodeType="afterEffect">
                                  <p:stCondLst>
                                    <p:cond delay="1500"/>
                                  </p:stCondLst>
                                  <p:childTnLst>
                                    <p:set>
                                      <p:cBhvr>
                                        <p:cTn id="22" dur="1" fill="hold">
                                          <p:stCondLst>
                                            <p:cond delay="0"/>
                                          </p:stCondLst>
                                        </p:cTn>
                                        <p:tgtEl>
                                          <p:spTgt spid="42"/>
                                        </p:tgtEl>
                                        <p:attrNameLst>
                                          <p:attrName>style.visibility</p:attrName>
                                        </p:attrNameLst>
                                      </p:cBhvr>
                                      <p:to>
                                        <p:strVal val="visible"/>
                                      </p:to>
                                    </p:set>
                                    <p:animEffect transition="in" filter="fade">
                                      <p:cBhvr>
                                        <p:cTn id="23" dur="500"/>
                                        <p:tgtEl>
                                          <p:spTgt spid="42"/>
                                        </p:tgtEl>
                                      </p:cBhvr>
                                    </p:animEffect>
                                  </p:childTnLst>
                                </p:cTn>
                              </p:par>
                            </p:childTnLst>
                          </p:cTn>
                        </p:par>
                        <p:par>
                          <p:cTn id="24" fill="hold">
                            <p:stCondLst>
                              <p:cond delay="4000"/>
                            </p:stCondLst>
                            <p:childTnLst>
                              <p:par>
                                <p:cTn id="25" presetID="10" presetClass="entr" presetSubtype="0" fill="hold" nodeType="afterEffect">
                                  <p:stCondLst>
                                    <p:cond delay="0"/>
                                  </p:stCondLst>
                                  <p:childTnLst>
                                    <p:set>
                                      <p:cBhvr>
                                        <p:cTn id="26" dur="1" fill="hold">
                                          <p:stCondLst>
                                            <p:cond delay="0"/>
                                          </p:stCondLst>
                                        </p:cTn>
                                        <p:tgtEl>
                                          <p:spTgt spid="43">
                                            <p:txEl>
                                              <p:pRg st="0" end="0"/>
                                            </p:txEl>
                                          </p:spTgt>
                                        </p:tgtEl>
                                        <p:attrNameLst>
                                          <p:attrName>style.visibility</p:attrName>
                                        </p:attrNameLst>
                                      </p:cBhvr>
                                      <p:to>
                                        <p:strVal val="visible"/>
                                      </p:to>
                                    </p:set>
                                    <p:animEffect transition="in" filter="fade">
                                      <p:cBhvr>
                                        <p:cTn id="27" dur="500"/>
                                        <p:tgtEl>
                                          <p:spTgt spid="43">
                                            <p:txEl>
                                              <p:pRg st="0" end="0"/>
                                            </p:txEl>
                                          </p:spTgt>
                                        </p:tgtEl>
                                      </p:cBhvr>
                                    </p:animEffect>
                                  </p:childTnLst>
                                </p:cTn>
                              </p:par>
                            </p:childTnLst>
                          </p:cTn>
                        </p:par>
                        <p:par>
                          <p:cTn id="28" fill="hold">
                            <p:stCondLst>
                              <p:cond delay="4500"/>
                            </p:stCondLst>
                            <p:childTnLst>
                              <p:par>
                                <p:cTn id="29" presetID="10" presetClass="entr" presetSubtype="0" fill="hold" nodeType="afterEffect">
                                  <p:stCondLst>
                                    <p:cond delay="0"/>
                                  </p:stCondLst>
                                  <p:childTnLst>
                                    <p:set>
                                      <p:cBhvr>
                                        <p:cTn id="30" dur="1" fill="hold">
                                          <p:stCondLst>
                                            <p:cond delay="0"/>
                                          </p:stCondLst>
                                        </p:cTn>
                                        <p:tgtEl>
                                          <p:spTgt spid="43">
                                            <p:txEl>
                                              <p:pRg st="1" end="1"/>
                                            </p:txEl>
                                          </p:spTgt>
                                        </p:tgtEl>
                                        <p:attrNameLst>
                                          <p:attrName>style.visibility</p:attrName>
                                        </p:attrNameLst>
                                      </p:cBhvr>
                                      <p:to>
                                        <p:strVal val="visible"/>
                                      </p:to>
                                    </p:set>
                                    <p:animEffect transition="in" filter="fade">
                                      <p:cBhvr>
                                        <p:cTn id="31" dur="500"/>
                                        <p:tgtEl>
                                          <p:spTgt spid="43">
                                            <p:txEl>
                                              <p:pRg st="1" end="1"/>
                                            </p:txEl>
                                          </p:spTgt>
                                        </p:tgtEl>
                                      </p:cBhvr>
                                    </p:animEffect>
                                  </p:childTnLst>
                                </p:cTn>
                              </p:par>
                            </p:childTnLst>
                          </p:cTn>
                        </p:par>
                        <p:par>
                          <p:cTn id="32" fill="hold">
                            <p:stCondLst>
                              <p:cond delay="5000"/>
                            </p:stCondLst>
                            <p:childTnLst>
                              <p:par>
                                <p:cTn id="33" presetID="10" presetClass="entr" presetSubtype="0" fill="hold" grpId="0" nodeType="afterEffect">
                                  <p:stCondLst>
                                    <p:cond delay="150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500"/>
                                        <p:tgtEl>
                                          <p:spTgt spid="44"/>
                                        </p:tgtEl>
                                      </p:cBhvr>
                                    </p:animEffect>
                                  </p:childTnLst>
                                </p:cTn>
                              </p:par>
                            </p:childTnLst>
                          </p:cTn>
                        </p:par>
                        <p:par>
                          <p:cTn id="36" fill="hold">
                            <p:stCondLst>
                              <p:cond delay="7000"/>
                            </p:stCondLst>
                            <p:childTnLst>
                              <p:par>
                                <p:cTn id="37" presetID="10" presetClass="entr" presetSubtype="0" fill="hold" nodeType="afterEffect">
                                  <p:stCondLst>
                                    <p:cond delay="0"/>
                                  </p:stCondLst>
                                  <p:childTnLst>
                                    <p:set>
                                      <p:cBhvr>
                                        <p:cTn id="38" dur="1" fill="hold">
                                          <p:stCondLst>
                                            <p:cond delay="0"/>
                                          </p:stCondLst>
                                        </p:cTn>
                                        <p:tgtEl>
                                          <p:spTgt spid="45">
                                            <p:txEl>
                                              <p:pRg st="0" end="0"/>
                                            </p:txEl>
                                          </p:spTgt>
                                        </p:tgtEl>
                                        <p:attrNameLst>
                                          <p:attrName>style.visibility</p:attrName>
                                        </p:attrNameLst>
                                      </p:cBhvr>
                                      <p:to>
                                        <p:strVal val="visible"/>
                                      </p:to>
                                    </p:set>
                                    <p:animEffect transition="in" filter="fade">
                                      <p:cBhvr>
                                        <p:cTn id="39" dur="500"/>
                                        <p:tgtEl>
                                          <p:spTgt spid="45">
                                            <p:txEl>
                                              <p:pRg st="0" end="0"/>
                                            </p:txEl>
                                          </p:spTgt>
                                        </p:tgtEl>
                                      </p:cBhvr>
                                    </p:animEffect>
                                  </p:childTnLst>
                                </p:cTn>
                              </p:par>
                            </p:childTnLst>
                          </p:cTn>
                        </p:par>
                        <p:par>
                          <p:cTn id="40" fill="hold">
                            <p:stCondLst>
                              <p:cond delay="7500"/>
                            </p:stCondLst>
                            <p:childTnLst>
                              <p:par>
                                <p:cTn id="41" presetID="10" presetClass="entr" presetSubtype="0" fill="hold" nodeType="afterEffect">
                                  <p:stCondLst>
                                    <p:cond delay="0"/>
                                  </p:stCondLst>
                                  <p:childTnLst>
                                    <p:set>
                                      <p:cBhvr>
                                        <p:cTn id="42" dur="1" fill="hold">
                                          <p:stCondLst>
                                            <p:cond delay="0"/>
                                          </p:stCondLst>
                                        </p:cTn>
                                        <p:tgtEl>
                                          <p:spTgt spid="45">
                                            <p:txEl>
                                              <p:pRg st="1" end="1"/>
                                            </p:txEl>
                                          </p:spTgt>
                                        </p:tgtEl>
                                        <p:attrNameLst>
                                          <p:attrName>style.visibility</p:attrName>
                                        </p:attrNameLst>
                                      </p:cBhvr>
                                      <p:to>
                                        <p:strVal val="visible"/>
                                      </p:to>
                                    </p:set>
                                    <p:animEffect transition="in" filter="fade">
                                      <p:cBhvr>
                                        <p:cTn id="43" dur="500"/>
                                        <p:tgtEl>
                                          <p:spTgt spid="4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0" grpId="0" animBg="1"/>
      <p:bldP spid="42" grpId="0" animBg="1"/>
      <p:bldP spid="4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0384" y="386578"/>
            <a:ext cx="7704000" cy="572700"/>
          </a:xfrm>
        </p:spPr>
        <p:txBody>
          <a:bodyPr/>
          <a:lstStyle/>
          <a:p>
            <a:r>
              <a:rPr lang="en-US" dirty="0"/>
              <a:t>Why Bitcoin was Created?</a:t>
            </a:r>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3</a:t>
            </a:fld>
            <a:endParaRPr lang="en"/>
          </a:p>
        </p:txBody>
      </p:sp>
      <p:graphicFrame>
        <p:nvGraphicFramePr>
          <p:cNvPr id="5" name="Diagram 4"/>
          <p:cNvGraphicFramePr/>
          <p:nvPr>
            <p:extLst>
              <p:ext uri="{D42A27DB-BD31-4B8C-83A1-F6EECF244321}">
                <p14:modId xmlns:p14="http://schemas.microsoft.com/office/powerpoint/2010/main" val="1818602509"/>
              </p:ext>
            </p:extLst>
          </p:nvPr>
        </p:nvGraphicFramePr>
        <p:xfrm>
          <a:off x="927416" y="1177385"/>
          <a:ext cx="8160566" cy="36530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838829" y="1577740"/>
            <a:ext cx="6263011" cy="461665"/>
          </a:xfrm>
          <a:prstGeom prst="rect">
            <a:avLst/>
          </a:prstGeom>
          <a:noFill/>
        </p:spPr>
        <p:txBody>
          <a:bodyPr wrap="square" rtlCol="0">
            <a:spAutoFit/>
          </a:bodyPr>
          <a:lstStyle/>
          <a:p>
            <a:pPr marL="171450" indent="-171450">
              <a:buFont typeface="Wingdings" panose="05000000000000000000" pitchFamily="2" charset="2"/>
              <a:buChar char="§"/>
            </a:pPr>
            <a:r>
              <a:rPr lang="en-US" sz="1200" dirty="0"/>
              <a:t>Bitcoin was created in 2009 by an unknown person or group named Satoshi Nakamoto</a:t>
            </a:r>
            <a:r>
              <a:rPr lang="en-US" sz="1200" dirty="0" smtClean="0"/>
              <a:t>.</a:t>
            </a:r>
          </a:p>
          <a:p>
            <a:pPr marL="171450" indent="-171450">
              <a:buFont typeface="Wingdings" panose="05000000000000000000" pitchFamily="2" charset="2"/>
              <a:buChar char="§"/>
            </a:pPr>
            <a:r>
              <a:rPr lang="en-US" sz="1200" dirty="0"/>
              <a:t>It aimed to challenge the centralization of traditional banking systems.</a:t>
            </a:r>
          </a:p>
        </p:txBody>
      </p:sp>
      <p:sp>
        <p:nvSpPr>
          <p:cNvPr id="7" name="TextBox 6"/>
          <p:cNvSpPr txBox="1"/>
          <p:nvPr/>
        </p:nvSpPr>
        <p:spPr>
          <a:xfrm>
            <a:off x="838829" y="2688843"/>
            <a:ext cx="6263011" cy="461665"/>
          </a:xfrm>
          <a:prstGeom prst="rect">
            <a:avLst/>
          </a:prstGeom>
          <a:noFill/>
        </p:spPr>
        <p:txBody>
          <a:bodyPr wrap="square" rtlCol="0">
            <a:spAutoFit/>
          </a:bodyPr>
          <a:lstStyle/>
          <a:p>
            <a:pPr marL="171450" indent="-171450">
              <a:buFont typeface="Wingdings" panose="05000000000000000000" pitchFamily="2" charset="2"/>
              <a:buChar char="§"/>
            </a:pPr>
            <a:r>
              <a:rPr lang="en-US" sz="1200" dirty="0"/>
              <a:t>With Bitcoin, you can control your finances </a:t>
            </a:r>
            <a:r>
              <a:rPr lang="en-US" sz="1200" dirty="0" smtClean="0"/>
              <a:t>independently.</a:t>
            </a:r>
          </a:p>
          <a:p>
            <a:pPr marL="171450" indent="-171450">
              <a:buFont typeface="Wingdings" panose="05000000000000000000" pitchFamily="2" charset="2"/>
              <a:buChar char="§"/>
            </a:pPr>
            <a:r>
              <a:rPr lang="en-US" sz="1200" dirty="0" smtClean="0"/>
              <a:t>You </a:t>
            </a:r>
            <a:r>
              <a:rPr lang="en-US" sz="1200" dirty="0"/>
              <a:t>control your digital wallet.</a:t>
            </a:r>
          </a:p>
        </p:txBody>
      </p:sp>
      <p:sp>
        <p:nvSpPr>
          <p:cNvPr id="8" name="TextBox 7"/>
          <p:cNvSpPr txBox="1"/>
          <p:nvPr/>
        </p:nvSpPr>
        <p:spPr>
          <a:xfrm>
            <a:off x="838829" y="3799946"/>
            <a:ext cx="5874391" cy="461665"/>
          </a:xfrm>
          <a:prstGeom prst="rect">
            <a:avLst/>
          </a:prstGeom>
          <a:noFill/>
        </p:spPr>
        <p:txBody>
          <a:bodyPr wrap="square" rtlCol="0">
            <a:spAutoFit/>
          </a:bodyPr>
          <a:lstStyle/>
          <a:p>
            <a:pPr marL="171450" indent="-171450">
              <a:buFont typeface="Wingdings" panose="05000000000000000000" pitchFamily="2" charset="2"/>
              <a:buChar char="§"/>
            </a:pPr>
            <a:r>
              <a:rPr lang="en-US" sz="1200" dirty="0"/>
              <a:t>Bitcoin's supply is fixed at 21 million coins</a:t>
            </a:r>
            <a:r>
              <a:rPr lang="en-US" sz="1200" dirty="0" smtClean="0"/>
              <a:t>.</a:t>
            </a:r>
          </a:p>
          <a:p>
            <a:pPr marL="171450" indent="-171450">
              <a:buFont typeface="Wingdings" panose="05000000000000000000" pitchFamily="2" charset="2"/>
              <a:buChar char="§"/>
            </a:pPr>
            <a:r>
              <a:rPr lang="en-US" sz="1200" dirty="0" smtClean="0"/>
              <a:t>This </a:t>
            </a:r>
            <a:r>
              <a:rPr lang="en-US" sz="1200" dirty="0"/>
              <a:t>limits the amount of Bitcoin that can be mined, as opposed to regular money.</a:t>
            </a:r>
          </a:p>
        </p:txBody>
      </p:sp>
      <p:sp>
        <p:nvSpPr>
          <p:cNvPr id="10" name="Freeform 9"/>
          <p:cNvSpPr/>
          <p:nvPr/>
        </p:nvSpPr>
        <p:spPr>
          <a:xfrm>
            <a:off x="927416" y="1184118"/>
            <a:ext cx="2897824" cy="386890"/>
          </a:xfrm>
          <a:custGeom>
            <a:avLst/>
            <a:gdLst>
              <a:gd name="connsiteX0" fmla="*/ 0 w 2897824"/>
              <a:gd name="connsiteY0" fmla="*/ 62401 h 374400"/>
              <a:gd name="connsiteX1" fmla="*/ 62401 w 2897824"/>
              <a:gd name="connsiteY1" fmla="*/ 0 h 374400"/>
              <a:gd name="connsiteX2" fmla="*/ 2835423 w 2897824"/>
              <a:gd name="connsiteY2" fmla="*/ 0 h 374400"/>
              <a:gd name="connsiteX3" fmla="*/ 2897824 w 2897824"/>
              <a:gd name="connsiteY3" fmla="*/ 62401 h 374400"/>
              <a:gd name="connsiteX4" fmla="*/ 2897824 w 2897824"/>
              <a:gd name="connsiteY4" fmla="*/ 311999 h 374400"/>
              <a:gd name="connsiteX5" fmla="*/ 2835423 w 2897824"/>
              <a:gd name="connsiteY5" fmla="*/ 374400 h 374400"/>
              <a:gd name="connsiteX6" fmla="*/ 62401 w 2897824"/>
              <a:gd name="connsiteY6" fmla="*/ 374400 h 374400"/>
              <a:gd name="connsiteX7" fmla="*/ 0 w 2897824"/>
              <a:gd name="connsiteY7" fmla="*/ 311999 h 374400"/>
              <a:gd name="connsiteX8" fmla="*/ 0 w 2897824"/>
              <a:gd name="connsiteY8" fmla="*/ 62401 h 37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97824" h="374400">
                <a:moveTo>
                  <a:pt x="0" y="62401"/>
                </a:moveTo>
                <a:cubicBezTo>
                  <a:pt x="0" y="27938"/>
                  <a:pt x="27938" y="0"/>
                  <a:pt x="62401" y="0"/>
                </a:cubicBezTo>
                <a:lnTo>
                  <a:pt x="2835423" y="0"/>
                </a:lnTo>
                <a:cubicBezTo>
                  <a:pt x="2869886" y="0"/>
                  <a:pt x="2897824" y="27938"/>
                  <a:pt x="2897824" y="62401"/>
                </a:cubicBezTo>
                <a:lnTo>
                  <a:pt x="2897824" y="311999"/>
                </a:lnTo>
                <a:cubicBezTo>
                  <a:pt x="2897824" y="346462"/>
                  <a:pt x="2869886" y="374400"/>
                  <a:pt x="2835423" y="374400"/>
                </a:cubicBezTo>
                <a:lnTo>
                  <a:pt x="62401" y="374400"/>
                </a:lnTo>
                <a:cubicBezTo>
                  <a:pt x="27938" y="374400"/>
                  <a:pt x="0" y="346462"/>
                  <a:pt x="0" y="311999"/>
                </a:cubicBezTo>
                <a:lnTo>
                  <a:pt x="0" y="62401"/>
                </a:lnTo>
                <a:close/>
              </a:path>
            </a:pathLst>
          </a:custGeom>
          <a:solidFill>
            <a:schemeClr val="accent2">
              <a:lumMod val="7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9237" tIns="79237" rIns="79237" bIns="79237" numCol="1" spcCol="1270" anchor="ctr" anchorCtr="0">
            <a:noAutofit/>
          </a:bodyPr>
          <a:lstStyle/>
          <a:p>
            <a:pPr lvl="0" algn="l" defTabSz="711200" rtl="0">
              <a:lnSpc>
                <a:spcPct val="90000"/>
              </a:lnSpc>
              <a:spcBef>
                <a:spcPct val="0"/>
              </a:spcBef>
              <a:spcAft>
                <a:spcPct val="35000"/>
              </a:spcAft>
            </a:pPr>
            <a:r>
              <a:rPr lang="en-US" sz="1600" b="1" i="0" kern="1200" dirty="0" smtClean="0"/>
              <a:t>Decentralization</a:t>
            </a:r>
            <a:endParaRPr lang="en-US" sz="1600" kern="1200" dirty="0"/>
          </a:p>
        </p:txBody>
      </p:sp>
      <p:sp>
        <p:nvSpPr>
          <p:cNvPr id="11" name="Freeform 10"/>
          <p:cNvSpPr/>
          <p:nvPr/>
        </p:nvSpPr>
        <p:spPr>
          <a:xfrm>
            <a:off x="927416" y="2188795"/>
            <a:ext cx="2897824" cy="386890"/>
          </a:xfrm>
          <a:custGeom>
            <a:avLst/>
            <a:gdLst>
              <a:gd name="connsiteX0" fmla="*/ 0 w 2897824"/>
              <a:gd name="connsiteY0" fmla="*/ 62401 h 374400"/>
              <a:gd name="connsiteX1" fmla="*/ 62401 w 2897824"/>
              <a:gd name="connsiteY1" fmla="*/ 0 h 374400"/>
              <a:gd name="connsiteX2" fmla="*/ 2835423 w 2897824"/>
              <a:gd name="connsiteY2" fmla="*/ 0 h 374400"/>
              <a:gd name="connsiteX3" fmla="*/ 2897824 w 2897824"/>
              <a:gd name="connsiteY3" fmla="*/ 62401 h 374400"/>
              <a:gd name="connsiteX4" fmla="*/ 2897824 w 2897824"/>
              <a:gd name="connsiteY4" fmla="*/ 311999 h 374400"/>
              <a:gd name="connsiteX5" fmla="*/ 2835423 w 2897824"/>
              <a:gd name="connsiteY5" fmla="*/ 374400 h 374400"/>
              <a:gd name="connsiteX6" fmla="*/ 62401 w 2897824"/>
              <a:gd name="connsiteY6" fmla="*/ 374400 h 374400"/>
              <a:gd name="connsiteX7" fmla="*/ 0 w 2897824"/>
              <a:gd name="connsiteY7" fmla="*/ 311999 h 374400"/>
              <a:gd name="connsiteX8" fmla="*/ 0 w 2897824"/>
              <a:gd name="connsiteY8" fmla="*/ 62401 h 37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97824" h="374400">
                <a:moveTo>
                  <a:pt x="0" y="62401"/>
                </a:moveTo>
                <a:cubicBezTo>
                  <a:pt x="0" y="27938"/>
                  <a:pt x="27938" y="0"/>
                  <a:pt x="62401" y="0"/>
                </a:cubicBezTo>
                <a:lnTo>
                  <a:pt x="2835423" y="0"/>
                </a:lnTo>
                <a:cubicBezTo>
                  <a:pt x="2869886" y="0"/>
                  <a:pt x="2897824" y="27938"/>
                  <a:pt x="2897824" y="62401"/>
                </a:cubicBezTo>
                <a:lnTo>
                  <a:pt x="2897824" y="311999"/>
                </a:lnTo>
                <a:cubicBezTo>
                  <a:pt x="2897824" y="346462"/>
                  <a:pt x="2869886" y="374400"/>
                  <a:pt x="2835423" y="374400"/>
                </a:cubicBezTo>
                <a:lnTo>
                  <a:pt x="62401" y="374400"/>
                </a:lnTo>
                <a:cubicBezTo>
                  <a:pt x="27938" y="374400"/>
                  <a:pt x="0" y="346462"/>
                  <a:pt x="0" y="311999"/>
                </a:cubicBezTo>
                <a:lnTo>
                  <a:pt x="0" y="62401"/>
                </a:lnTo>
                <a:close/>
              </a:path>
            </a:pathLst>
          </a:cu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9237" tIns="79237" rIns="79237" bIns="79237" numCol="1" spcCol="1270" anchor="ctr" anchorCtr="0">
            <a:noAutofit/>
          </a:bodyPr>
          <a:lstStyle/>
          <a:p>
            <a:pPr defTabSz="711200">
              <a:lnSpc>
                <a:spcPct val="90000"/>
              </a:lnSpc>
              <a:spcBef>
                <a:spcPct val="0"/>
              </a:spcBef>
              <a:spcAft>
                <a:spcPct val="35000"/>
              </a:spcAft>
            </a:pPr>
            <a:r>
              <a:rPr lang="en-US" sz="1600" b="1" dirty="0">
                <a:solidFill>
                  <a:schemeClr val="accent6"/>
                </a:solidFill>
              </a:rPr>
              <a:t>Ownership and </a:t>
            </a:r>
            <a:r>
              <a:rPr lang="en-US" sz="1600" b="1" dirty="0" smtClean="0">
                <a:solidFill>
                  <a:schemeClr val="accent6"/>
                </a:solidFill>
              </a:rPr>
              <a:t>Control</a:t>
            </a:r>
            <a:endParaRPr lang="en-US" sz="1600" b="1" dirty="0">
              <a:solidFill>
                <a:schemeClr val="accent6"/>
              </a:solidFill>
            </a:endParaRPr>
          </a:p>
        </p:txBody>
      </p:sp>
      <p:sp>
        <p:nvSpPr>
          <p:cNvPr id="12" name="Freeform 11"/>
          <p:cNvSpPr/>
          <p:nvPr/>
        </p:nvSpPr>
        <p:spPr>
          <a:xfrm>
            <a:off x="927416" y="3376825"/>
            <a:ext cx="2897824" cy="386890"/>
          </a:xfrm>
          <a:custGeom>
            <a:avLst/>
            <a:gdLst>
              <a:gd name="connsiteX0" fmla="*/ 0 w 2897824"/>
              <a:gd name="connsiteY0" fmla="*/ 62401 h 374400"/>
              <a:gd name="connsiteX1" fmla="*/ 62401 w 2897824"/>
              <a:gd name="connsiteY1" fmla="*/ 0 h 374400"/>
              <a:gd name="connsiteX2" fmla="*/ 2835423 w 2897824"/>
              <a:gd name="connsiteY2" fmla="*/ 0 h 374400"/>
              <a:gd name="connsiteX3" fmla="*/ 2897824 w 2897824"/>
              <a:gd name="connsiteY3" fmla="*/ 62401 h 374400"/>
              <a:gd name="connsiteX4" fmla="*/ 2897824 w 2897824"/>
              <a:gd name="connsiteY4" fmla="*/ 311999 h 374400"/>
              <a:gd name="connsiteX5" fmla="*/ 2835423 w 2897824"/>
              <a:gd name="connsiteY5" fmla="*/ 374400 h 374400"/>
              <a:gd name="connsiteX6" fmla="*/ 62401 w 2897824"/>
              <a:gd name="connsiteY6" fmla="*/ 374400 h 374400"/>
              <a:gd name="connsiteX7" fmla="*/ 0 w 2897824"/>
              <a:gd name="connsiteY7" fmla="*/ 311999 h 374400"/>
              <a:gd name="connsiteX8" fmla="*/ 0 w 2897824"/>
              <a:gd name="connsiteY8" fmla="*/ 62401 h 37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97824" h="374400">
                <a:moveTo>
                  <a:pt x="0" y="62401"/>
                </a:moveTo>
                <a:cubicBezTo>
                  <a:pt x="0" y="27938"/>
                  <a:pt x="27938" y="0"/>
                  <a:pt x="62401" y="0"/>
                </a:cubicBezTo>
                <a:lnTo>
                  <a:pt x="2835423" y="0"/>
                </a:lnTo>
                <a:cubicBezTo>
                  <a:pt x="2869886" y="0"/>
                  <a:pt x="2897824" y="27938"/>
                  <a:pt x="2897824" y="62401"/>
                </a:cubicBezTo>
                <a:lnTo>
                  <a:pt x="2897824" y="311999"/>
                </a:lnTo>
                <a:cubicBezTo>
                  <a:pt x="2897824" y="346462"/>
                  <a:pt x="2869886" y="374400"/>
                  <a:pt x="2835423" y="374400"/>
                </a:cubicBezTo>
                <a:lnTo>
                  <a:pt x="62401" y="374400"/>
                </a:lnTo>
                <a:cubicBezTo>
                  <a:pt x="27938" y="374400"/>
                  <a:pt x="0" y="346462"/>
                  <a:pt x="0" y="311999"/>
                </a:cubicBezTo>
                <a:lnTo>
                  <a:pt x="0" y="62401"/>
                </a:lnTo>
                <a:close/>
              </a:path>
            </a:pathLst>
          </a:custGeom>
          <a:solidFill>
            <a:srgbClr val="675CD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9237" tIns="79237" rIns="79237" bIns="79237" numCol="1" spcCol="1270" anchor="ctr" anchorCtr="0">
            <a:noAutofit/>
          </a:bodyPr>
          <a:lstStyle/>
          <a:p>
            <a:pPr lvl="0"/>
            <a:r>
              <a:rPr lang="en-US" sz="1600" b="1" dirty="0">
                <a:solidFill>
                  <a:schemeClr val="bg1"/>
                </a:solidFill>
              </a:rPr>
              <a:t>Limited Supply</a:t>
            </a:r>
          </a:p>
        </p:txBody>
      </p:sp>
      <p:grpSp>
        <p:nvGrpSpPr>
          <p:cNvPr id="13" name="Google Shape;252;p27"/>
          <p:cNvGrpSpPr/>
          <p:nvPr/>
        </p:nvGrpSpPr>
        <p:grpSpPr>
          <a:xfrm rot="10800000" flipH="1">
            <a:off x="85130" y="99870"/>
            <a:ext cx="542964" cy="465786"/>
            <a:chOff x="5863675" y="3789852"/>
            <a:chExt cx="542964" cy="465786"/>
          </a:xfrm>
        </p:grpSpPr>
        <p:sp>
          <p:nvSpPr>
            <p:cNvPr id="14"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249;p27"/>
          <p:cNvGrpSpPr/>
          <p:nvPr/>
        </p:nvGrpSpPr>
        <p:grpSpPr>
          <a:xfrm rot="10800000">
            <a:off x="8434607" y="127716"/>
            <a:ext cx="542964" cy="465786"/>
            <a:chOff x="5863675" y="3789852"/>
            <a:chExt cx="542964" cy="465786"/>
          </a:xfrm>
        </p:grpSpPr>
        <p:sp>
          <p:nvSpPr>
            <p:cNvPr id="17"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241;p27"/>
          <p:cNvGrpSpPr/>
          <p:nvPr/>
        </p:nvGrpSpPr>
        <p:grpSpPr>
          <a:xfrm rot="5400000" flipH="1">
            <a:off x="8347233" y="4524798"/>
            <a:ext cx="495375" cy="477875"/>
            <a:chOff x="3881575" y="2684100"/>
            <a:chExt cx="495375" cy="477875"/>
          </a:xfrm>
        </p:grpSpPr>
        <p:sp>
          <p:nvSpPr>
            <p:cNvPr id="20"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45;p27"/>
          <p:cNvGrpSpPr/>
          <p:nvPr/>
        </p:nvGrpSpPr>
        <p:grpSpPr>
          <a:xfrm flipH="1">
            <a:off x="201299" y="4533548"/>
            <a:ext cx="495375" cy="477875"/>
            <a:chOff x="3881575" y="2684100"/>
            <a:chExt cx="495375" cy="477875"/>
          </a:xfrm>
        </p:grpSpPr>
        <p:sp>
          <p:nvSpPr>
            <p:cNvPr id="24"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8" name="Picture 2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53212" y="1820061"/>
            <a:ext cx="1780647" cy="2374938"/>
          </a:xfrm>
          <a:prstGeom prst="rect">
            <a:avLst/>
          </a:prstGeom>
        </p:spPr>
      </p:pic>
      <p:pic>
        <p:nvPicPr>
          <p:cNvPr id="32" name="Picture 3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509260" y="-19293"/>
            <a:ext cx="3634740" cy="5143500"/>
          </a:xfrm>
          <a:prstGeom prst="rect">
            <a:avLst/>
          </a:prstGeom>
        </p:spPr>
      </p:pic>
    </p:spTree>
    <p:extLst>
      <p:ext uri="{BB962C8B-B14F-4D97-AF65-F5344CB8AC3E}">
        <p14:creationId xmlns:p14="http://schemas.microsoft.com/office/powerpoint/2010/main" val="40187195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500"/>
                                        <p:tgtEl>
                                          <p:spTgt spid="28"/>
                                        </p:tgtEl>
                                      </p:cBhvr>
                                    </p:animEffect>
                                  </p:childTnLst>
                                </p:cTn>
                              </p:par>
                            </p:childTnLst>
                          </p:cTn>
                        </p:par>
                        <p:par>
                          <p:cTn id="20" fill="hold">
                            <p:stCondLst>
                              <p:cond delay="2000"/>
                            </p:stCondLst>
                            <p:childTnLst>
                              <p:par>
                                <p:cTn id="21" presetID="10" presetClass="entr" presetSubtype="0" fill="hold" nodeType="afterEffect">
                                  <p:stCondLst>
                                    <p:cond delay="1100"/>
                                  </p:stCondLst>
                                  <p:childTnLst>
                                    <p:set>
                                      <p:cBhvr>
                                        <p:cTn id="22" dur="1" fill="hold">
                                          <p:stCondLst>
                                            <p:cond delay="0"/>
                                          </p:stCondLst>
                                        </p:cTn>
                                        <p:tgtEl>
                                          <p:spTgt spid="6">
                                            <p:txEl>
                                              <p:pRg st="1" end="1"/>
                                            </p:txEl>
                                          </p:spTgt>
                                        </p:tgtEl>
                                        <p:attrNameLst>
                                          <p:attrName>style.visibility</p:attrName>
                                        </p:attrNameLst>
                                      </p:cBhvr>
                                      <p:to>
                                        <p:strVal val="visible"/>
                                      </p:to>
                                    </p:set>
                                    <p:animEffect transition="in" filter="fade">
                                      <p:cBhvr>
                                        <p:cTn id="23" dur="500"/>
                                        <p:tgtEl>
                                          <p:spTgt spid="6">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1000"/>
                                        <p:tgtEl>
                                          <p:spTgt spid="28"/>
                                        </p:tgtEl>
                                      </p:cBhvr>
                                    </p:animEffect>
                                    <p:set>
                                      <p:cBhvr>
                                        <p:cTn id="28" dur="1" fill="hold">
                                          <p:stCondLst>
                                            <p:cond delay="999"/>
                                          </p:stCondLst>
                                        </p:cTn>
                                        <p:tgtEl>
                                          <p:spTgt spid="28"/>
                                        </p:tgtEl>
                                        <p:attrNameLst>
                                          <p:attrName>style.visibility</p:attrName>
                                        </p:attrNameLst>
                                      </p:cBhvr>
                                      <p:to>
                                        <p:strVal val="hidden"/>
                                      </p:to>
                                    </p:set>
                                  </p:childTnLst>
                                </p:cTn>
                              </p:par>
                            </p:childTnLst>
                          </p:cTn>
                        </p:par>
                        <p:par>
                          <p:cTn id="29" fill="hold">
                            <p:stCondLst>
                              <p:cond delay="1000"/>
                            </p:stCondLst>
                            <p:childTnLst>
                              <p:par>
                                <p:cTn id="30" presetID="10" presetClass="entr" presetSubtype="0" fill="hold" grpId="0" nodeType="afterEffect">
                                  <p:stCondLst>
                                    <p:cond delay="50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7">
                                            <p:txEl>
                                              <p:pRg st="0" end="0"/>
                                            </p:txEl>
                                          </p:spTgt>
                                        </p:tgtEl>
                                        <p:attrNameLst>
                                          <p:attrName>style.visibility</p:attrName>
                                        </p:attrNameLst>
                                      </p:cBhvr>
                                      <p:to>
                                        <p:strVal val="visible"/>
                                      </p:to>
                                    </p:set>
                                    <p:animEffect transition="in" filter="fade">
                                      <p:cBhvr>
                                        <p:cTn id="36" dur="500"/>
                                        <p:tgtEl>
                                          <p:spTgt spid="7">
                                            <p:txEl>
                                              <p:pRg st="0" end="0"/>
                                            </p:txEl>
                                          </p:spTgt>
                                        </p:tgtEl>
                                      </p:cBhvr>
                                    </p:animEffect>
                                  </p:childTnLst>
                                </p:cTn>
                              </p:par>
                            </p:childTnLst>
                          </p:cTn>
                        </p:par>
                        <p:par>
                          <p:cTn id="37" fill="hold">
                            <p:stCondLst>
                              <p:cond delay="2500"/>
                            </p:stCondLst>
                            <p:childTnLst>
                              <p:par>
                                <p:cTn id="38" presetID="10" presetClass="entr" presetSubtype="0" fill="hold" nodeType="afterEffect">
                                  <p:stCondLst>
                                    <p:cond delay="0"/>
                                  </p:stCondLst>
                                  <p:childTnLst>
                                    <p:set>
                                      <p:cBhvr>
                                        <p:cTn id="39" dur="1" fill="hold">
                                          <p:stCondLst>
                                            <p:cond delay="0"/>
                                          </p:stCondLst>
                                        </p:cTn>
                                        <p:tgtEl>
                                          <p:spTgt spid="7">
                                            <p:txEl>
                                              <p:pRg st="1" end="1"/>
                                            </p:txEl>
                                          </p:spTgt>
                                        </p:tgtEl>
                                        <p:attrNameLst>
                                          <p:attrName>style.visibility</p:attrName>
                                        </p:attrNameLst>
                                      </p:cBhvr>
                                      <p:to>
                                        <p:strVal val="visible"/>
                                      </p:to>
                                    </p:set>
                                    <p:animEffect transition="in" filter="fade">
                                      <p:cBhvr>
                                        <p:cTn id="40" dur="500"/>
                                        <p:tgtEl>
                                          <p:spTgt spid="7">
                                            <p:txEl>
                                              <p:pRg st="1" end="1"/>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500"/>
                                        <p:tgtEl>
                                          <p:spTgt spid="12"/>
                                        </p:tgtEl>
                                      </p:cBhvr>
                                    </p:animEffect>
                                  </p:childTnLst>
                                </p:cTn>
                              </p:par>
                            </p:childTnLst>
                          </p:cTn>
                        </p:par>
                        <p:par>
                          <p:cTn id="46" fill="hold">
                            <p:stCondLst>
                              <p:cond delay="500"/>
                            </p:stCondLst>
                            <p:childTnLst>
                              <p:par>
                                <p:cTn id="47" presetID="10" presetClass="entr" presetSubtype="0" fill="hold" nodeType="afterEffect">
                                  <p:stCondLst>
                                    <p:cond delay="0"/>
                                  </p:stCondLst>
                                  <p:childTnLst>
                                    <p:set>
                                      <p:cBhvr>
                                        <p:cTn id="48" dur="1" fill="hold">
                                          <p:stCondLst>
                                            <p:cond delay="0"/>
                                          </p:stCondLst>
                                        </p:cTn>
                                        <p:tgtEl>
                                          <p:spTgt spid="8">
                                            <p:txEl>
                                              <p:pRg st="0" end="0"/>
                                            </p:txEl>
                                          </p:spTgt>
                                        </p:tgtEl>
                                        <p:attrNameLst>
                                          <p:attrName>style.visibility</p:attrName>
                                        </p:attrNameLst>
                                      </p:cBhvr>
                                      <p:to>
                                        <p:strVal val="visible"/>
                                      </p:to>
                                    </p:set>
                                    <p:animEffect transition="in" filter="fade">
                                      <p:cBhvr>
                                        <p:cTn id="49" dur="500"/>
                                        <p:tgtEl>
                                          <p:spTgt spid="8">
                                            <p:txEl>
                                              <p:pRg st="0" end="0"/>
                                            </p:txEl>
                                          </p:spTgt>
                                        </p:tgtEl>
                                      </p:cBhvr>
                                    </p:animEffect>
                                  </p:childTnLst>
                                </p:cTn>
                              </p:par>
                            </p:childTnLst>
                          </p:cTn>
                        </p:par>
                        <p:par>
                          <p:cTn id="50" fill="hold">
                            <p:stCondLst>
                              <p:cond delay="1000"/>
                            </p:stCondLst>
                            <p:childTnLst>
                              <p:par>
                                <p:cTn id="51" presetID="10" presetClass="entr" presetSubtype="0" fill="hold" nodeType="after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500"/>
                                        <p:tgtEl>
                                          <p:spTgt spid="32"/>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xit" presetSubtype="0" fill="hold" nodeType="clickEffect">
                                  <p:stCondLst>
                                    <p:cond delay="0"/>
                                  </p:stCondLst>
                                  <p:childTnLst>
                                    <p:animEffect transition="out" filter="fade">
                                      <p:cBhvr>
                                        <p:cTn id="57" dur="500"/>
                                        <p:tgtEl>
                                          <p:spTgt spid="32"/>
                                        </p:tgtEl>
                                      </p:cBhvr>
                                    </p:animEffect>
                                    <p:set>
                                      <p:cBhvr>
                                        <p:cTn id="58" dur="1" fill="hold">
                                          <p:stCondLst>
                                            <p:cond delay="499"/>
                                          </p:stCondLst>
                                        </p:cTn>
                                        <p:tgtEl>
                                          <p:spTgt spid="32"/>
                                        </p:tgtEl>
                                        <p:attrNameLst>
                                          <p:attrName>style.visibility</p:attrName>
                                        </p:attrNameLst>
                                      </p:cBhvr>
                                      <p:to>
                                        <p:strVal val="hidden"/>
                                      </p:to>
                                    </p:set>
                                  </p:childTnLst>
                                </p:cTn>
                              </p:par>
                            </p:childTnLst>
                          </p:cTn>
                        </p:par>
                        <p:par>
                          <p:cTn id="59" fill="hold">
                            <p:stCondLst>
                              <p:cond delay="500"/>
                            </p:stCondLst>
                            <p:childTnLst>
                              <p:par>
                                <p:cTn id="60" presetID="10" presetClass="entr" presetSubtype="0" fill="hold" nodeType="afterEffect">
                                  <p:stCondLst>
                                    <p:cond delay="0"/>
                                  </p:stCondLst>
                                  <p:childTnLst>
                                    <p:set>
                                      <p:cBhvr>
                                        <p:cTn id="61" dur="1" fill="hold">
                                          <p:stCondLst>
                                            <p:cond delay="0"/>
                                          </p:stCondLst>
                                        </p:cTn>
                                        <p:tgtEl>
                                          <p:spTgt spid="8">
                                            <p:txEl>
                                              <p:pRg st="1" end="1"/>
                                            </p:txEl>
                                          </p:spTgt>
                                        </p:tgtEl>
                                        <p:attrNameLst>
                                          <p:attrName>style.visibility</p:attrName>
                                        </p:attrNameLst>
                                      </p:cBhvr>
                                      <p:to>
                                        <p:strVal val="visible"/>
                                      </p:to>
                                    </p:set>
                                    <p:animEffect transition="in" filter="fade">
                                      <p:cBhvr>
                                        <p:cTn id="62"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animBg="1"/>
      <p:bldP spid="11"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139700" indent="0">
              <a:buNone/>
            </a:pPr>
            <a:endParaRPr lang="en-US" dirty="0"/>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4</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Pictur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37650"/>
          </a:xfrm>
          <a:prstGeom prst="rect">
            <a:avLst/>
          </a:prstGeom>
        </p:spPr>
      </p:pic>
    </p:spTree>
    <p:extLst>
      <p:ext uri="{BB962C8B-B14F-4D97-AF65-F5344CB8AC3E}">
        <p14:creationId xmlns:p14="http://schemas.microsoft.com/office/powerpoint/2010/main" val="570923886"/>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8883" y="306989"/>
            <a:ext cx="7704000" cy="572700"/>
          </a:xfrm>
        </p:spPr>
        <p:txBody>
          <a:bodyPr/>
          <a:lstStyle/>
          <a:p>
            <a:r>
              <a:rPr lang="en-US" b="1" dirty="0"/>
              <a:t>Advantages of Bitcoin</a:t>
            </a:r>
            <a:endParaRPr lang="en-US" dirty="0"/>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5</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TextBox 19"/>
          <p:cNvSpPr txBox="1"/>
          <p:nvPr/>
        </p:nvSpPr>
        <p:spPr>
          <a:xfrm>
            <a:off x="548866" y="973684"/>
            <a:ext cx="8187515" cy="3741242"/>
          </a:xfrm>
          <a:prstGeom prst="rect">
            <a:avLst/>
          </a:prstGeom>
          <a:noFill/>
        </p:spPr>
        <p:txBody>
          <a:bodyPr wrap="square" rtlCol="0">
            <a:spAutoFit/>
          </a:bodyPr>
          <a:lstStyle/>
          <a:p>
            <a:endParaRPr lang="en-US" dirty="0"/>
          </a:p>
        </p:txBody>
      </p:sp>
      <p:sp>
        <p:nvSpPr>
          <p:cNvPr id="21" name="Round Single Corner Rectangle 20"/>
          <p:cNvSpPr/>
          <p:nvPr/>
        </p:nvSpPr>
        <p:spPr>
          <a:xfrm>
            <a:off x="864870" y="1244273"/>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Fast Global </a:t>
            </a:r>
            <a:r>
              <a:rPr lang="en-US" dirty="0" smtClean="0"/>
              <a:t>Transactions</a:t>
            </a:r>
            <a:endParaRPr lang="en-US" dirty="0"/>
          </a:p>
        </p:txBody>
      </p:sp>
      <p:sp>
        <p:nvSpPr>
          <p:cNvPr id="22" name="Round Single Corner Rectangle 21"/>
          <p:cNvSpPr/>
          <p:nvPr/>
        </p:nvSpPr>
        <p:spPr>
          <a:xfrm>
            <a:off x="4903470" y="1240498"/>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Lower Transaction </a:t>
            </a:r>
            <a:r>
              <a:rPr lang="en-US" dirty="0" smtClean="0"/>
              <a:t>Fees</a:t>
            </a:r>
            <a:endParaRPr lang="en-US" dirty="0"/>
          </a:p>
        </p:txBody>
      </p:sp>
      <p:sp>
        <p:nvSpPr>
          <p:cNvPr id="23" name="Round Single Corner Rectangle 22"/>
          <p:cNvSpPr/>
          <p:nvPr/>
        </p:nvSpPr>
        <p:spPr>
          <a:xfrm>
            <a:off x="864870" y="2086780"/>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Financial </a:t>
            </a:r>
            <a:r>
              <a:rPr lang="en-US" dirty="0" smtClean="0"/>
              <a:t>Freedom</a:t>
            </a:r>
            <a:endParaRPr lang="en-US" dirty="0"/>
          </a:p>
        </p:txBody>
      </p:sp>
      <p:sp>
        <p:nvSpPr>
          <p:cNvPr id="24" name="Round Single Corner Rectangle 23"/>
          <p:cNvSpPr/>
          <p:nvPr/>
        </p:nvSpPr>
        <p:spPr>
          <a:xfrm>
            <a:off x="4952420" y="2086780"/>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Security and </a:t>
            </a:r>
            <a:r>
              <a:rPr lang="en-US" dirty="0" smtClean="0"/>
              <a:t>Privacy</a:t>
            </a:r>
            <a:endParaRPr lang="en-US" dirty="0"/>
          </a:p>
        </p:txBody>
      </p:sp>
      <p:sp>
        <p:nvSpPr>
          <p:cNvPr id="25" name="Round Single Corner Rectangle 24"/>
          <p:cNvSpPr/>
          <p:nvPr/>
        </p:nvSpPr>
        <p:spPr>
          <a:xfrm>
            <a:off x="864870" y="3011434"/>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Inflation </a:t>
            </a:r>
            <a:r>
              <a:rPr lang="en-US" dirty="0" smtClean="0"/>
              <a:t>Resistance</a:t>
            </a:r>
            <a:endParaRPr lang="en-US" dirty="0"/>
          </a:p>
        </p:txBody>
      </p:sp>
      <p:sp>
        <p:nvSpPr>
          <p:cNvPr id="26" name="Round Single Corner Rectangle 25"/>
          <p:cNvSpPr/>
          <p:nvPr/>
        </p:nvSpPr>
        <p:spPr>
          <a:xfrm>
            <a:off x="4930140" y="3011434"/>
            <a:ext cx="2263140" cy="373380"/>
          </a:xfrm>
          <a:prstGeom prst="round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Borderless </a:t>
            </a:r>
            <a:r>
              <a:rPr lang="en-US" dirty="0" smtClean="0"/>
              <a:t>Nature</a:t>
            </a:r>
            <a:endParaRPr lang="en-US" dirty="0"/>
          </a:p>
        </p:txBody>
      </p:sp>
      <p:cxnSp>
        <p:nvCxnSpPr>
          <p:cNvPr id="32" name="Straight Arrow Connector 31"/>
          <p:cNvCxnSpPr/>
          <p:nvPr/>
        </p:nvCxnSpPr>
        <p:spPr>
          <a:xfrm>
            <a:off x="3128010" y="1430963"/>
            <a:ext cx="17602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3215640" y="2284491"/>
            <a:ext cx="1699260" cy="0"/>
          </a:xfrm>
          <a:prstGeom prst="straightConnector1">
            <a:avLst/>
          </a:prstGeom>
          <a:ln>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endCxn id="26" idx="1"/>
          </p:cNvCxnSpPr>
          <p:nvPr/>
        </p:nvCxnSpPr>
        <p:spPr>
          <a:xfrm>
            <a:off x="3200400" y="3198124"/>
            <a:ext cx="17297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806997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2000"/>
                            </p:stCondLst>
                            <p:childTnLst>
                              <p:par>
                                <p:cTn id="21" presetID="10" presetClass="entr" presetSubtype="0" fill="hold" grpId="0" nodeType="afterEffect">
                                  <p:stCondLst>
                                    <p:cond delay="100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childTnLst>
                          </p:cTn>
                        </p:par>
                        <p:par>
                          <p:cTn id="24" fill="hold">
                            <p:stCondLst>
                              <p:cond delay="3500"/>
                            </p:stCondLst>
                            <p:childTnLst>
                              <p:par>
                                <p:cTn id="25" presetID="10" presetClass="entr" presetSubtype="0" fill="hold" nodeType="after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fade">
                                      <p:cBhvr>
                                        <p:cTn id="27" dur="500"/>
                                        <p:tgtEl>
                                          <p:spTgt spid="34"/>
                                        </p:tgtEl>
                                      </p:cBhvr>
                                    </p:animEffect>
                                  </p:childTnLst>
                                </p:cTn>
                              </p:par>
                            </p:childTnLst>
                          </p:cTn>
                        </p:par>
                        <p:par>
                          <p:cTn id="28" fill="hold">
                            <p:stCondLst>
                              <p:cond delay="4000"/>
                            </p:stCondLst>
                            <p:childTnLst>
                              <p:par>
                                <p:cTn id="29" presetID="10" presetClass="entr" presetSubtype="0" fill="hold" grpId="0" nodeType="after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childTnLst>
                          </p:cTn>
                        </p:par>
                        <p:par>
                          <p:cTn id="32" fill="hold">
                            <p:stCondLst>
                              <p:cond delay="4500"/>
                            </p:stCondLst>
                            <p:childTnLst>
                              <p:par>
                                <p:cTn id="33" presetID="10" presetClass="entr" presetSubtype="0" fill="hold" grpId="0" nodeType="afterEffect">
                                  <p:stCondLst>
                                    <p:cond delay="100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childTnLst>
                          </p:cTn>
                        </p:par>
                        <p:par>
                          <p:cTn id="36" fill="hold">
                            <p:stCondLst>
                              <p:cond delay="6000"/>
                            </p:stCondLst>
                            <p:childTnLst>
                              <p:par>
                                <p:cTn id="37" presetID="10" presetClass="entr" presetSubtype="0" fill="hold"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fade">
                                      <p:cBhvr>
                                        <p:cTn id="39" dur="500"/>
                                        <p:tgtEl>
                                          <p:spTgt spid="36"/>
                                        </p:tgtEl>
                                      </p:cBhvr>
                                    </p:animEffect>
                                  </p:childTnLst>
                                </p:cTn>
                              </p:par>
                            </p:childTnLst>
                          </p:cTn>
                        </p:par>
                        <p:par>
                          <p:cTn id="40" fill="hold">
                            <p:stCondLst>
                              <p:cond delay="6500"/>
                            </p:stCondLst>
                            <p:childTnLst>
                              <p:par>
                                <p:cTn id="41" presetID="10" presetClass="entr" presetSubtype="0" fill="hold" grpId="0" nodeType="after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1" grpId="0" animBg="1"/>
      <p:bldP spid="22" grpId="0" animBg="1"/>
      <p:bldP spid="23" grpId="0" animBg="1"/>
      <p:bldP spid="24" grpId="0" animBg="1"/>
      <p:bldP spid="25" grpId="0" animBg="1"/>
      <p:bldP spid="2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Potential of Bitcoin</a:t>
            </a:r>
            <a:endParaRPr lang="en-US" dirty="0"/>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6</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p:cNvSpPr txBox="1"/>
          <p:nvPr/>
        </p:nvSpPr>
        <p:spPr>
          <a:xfrm>
            <a:off x="1043282" y="1017725"/>
            <a:ext cx="2280489" cy="307777"/>
          </a:xfrm>
          <a:prstGeom prst="rect">
            <a:avLst/>
          </a:prstGeom>
          <a:solidFill>
            <a:schemeClr val="bg2">
              <a:lumMod val="60000"/>
              <a:lumOff val="40000"/>
            </a:schemeClr>
          </a:solidFill>
          <a:ln>
            <a:solidFill>
              <a:schemeClr val="bg1">
                <a:lumMod val="7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More Stores </a:t>
            </a:r>
            <a:r>
              <a:rPr lang="en-US" dirty="0" smtClean="0"/>
              <a:t>Accepting</a:t>
            </a:r>
            <a:endParaRPr lang="en-US" dirty="0"/>
          </a:p>
        </p:txBody>
      </p:sp>
      <p:sp>
        <p:nvSpPr>
          <p:cNvPr id="20" name="TextBox 19"/>
          <p:cNvSpPr txBox="1"/>
          <p:nvPr/>
        </p:nvSpPr>
        <p:spPr>
          <a:xfrm>
            <a:off x="1126399" y="1303401"/>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smtClean="0"/>
              <a:t>Big companies (like Microsoft, Tesla, PayPal) start using Bitcoin as money.</a:t>
            </a:r>
          </a:p>
          <a:p>
            <a:pPr marL="285750" indent="-285750">
              <a:buFont typeface="Wingdings" panose="05000000000000000000" pitchFamily="2" charset="2"/>
              <a:buChar char="§"/>
            </a:pPr>
            <a:r>
              <a:rPr lang="en-US" sz="1300" dirty="0" smtClean="0"/>
              <a:t>It's </a:t>
            </a:r>
            <a:r>
              <a:rPr lang="en-US" sz="1300" dirty="0"/>
              <a:t>like using your phone to pay for things</a:t>
            </a:r>
            <a:r>
              <a:rPr lang="en-US" sz="1300" dirty="0" smtClean="0"/>
              <a:t>.</a:t>
            </a:r>
            <a:endParaRPr lang="en-US" sz="1300" dirty="0"/>
          </a:p>
        </p:txBody>
      </p:sp>
      <p:sp>
        <p:nvSpPr>
          <p:cNvPr id="23" name="TextBox 22"/>
          <p:cNvSpPr txBox="1"/>
          <p:nvPr/>
        </p:nvSpPr>
        <p:spPr>
          <a:xfrm>
            <a:off x="1043283" y="1897566"/>
            <a:ext cx="2556259" cy="307777"/>
          </a:xfrm>
          <a:prstGeom prst="rect">
            <a:avLst/>
          </a:prstGeom>
          <a:solidFill>
            <a:schemeClr val="accent1">
              <a:lumMod val="60000"/>
              <a:lumOff val="40000"/>
            </a:schemeClr>
          </a:solidFill>
          <a:ln>
            <a:solidFill>
              <a:schemeClr val="bg1">
                <a:lumMod val="7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Changing Money </a:t>
            </a:r>
            <a:r>
              <a:rPr lang="en-US" dirty="0" smtClean="0"/>
              <a:t>Thinking</a:t>
            </a:r>
            <a:endParaRPr lang="en-US" dirty="0"/>
          </a:p>
        </p:txBody>
      </p:sp>
      <p:sp>
        <p:nvSpPr>
          <p:cNvPr id="24" name="TextBox 23"/>
          <p:cNvSpPr txBox="1"/>
          <p:nvPr/>
        </p:nvSpPr>
        <p:spPr>
          <a:xfrm>
            <a:off x="1126399" y="2147277"/>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a:t>Bitcoin isn't regular money; it's digital and new.</a:t>
            </a:r>
          </a:p>
          <a:p>
            <a:pPr marL="285750" indent="-285750">
              <a:buFont typeface="Wingdings" panose="05000000000000000000" pitchFamily="2" charset="2"/>
              <a:buChar char="§"/>
            </a:pPr>
            <a:r>
              <a:rPr lang="en-US" sz="1300" dirty="0"/>
              <a:t>It's like a cool idea changing how we see money.</a:t>
            </a:r>
          </a:p>
        </p:txBody>
      </p:sp>
      <p:sp>
        <p:nvSpPr>
          <p:cNvPr id="25" name="TextBox 24"/>
          <p:cNvSpPr txBox="1"/>
          <p:nvPr/>
        </p:nvSpPr>
        <p:spPr>
          <a:xfrm>
            <a:off x="1043282" y="2664137"/>
            <a:ext cx="2128090" cy="307777"/>
          </a:xfrm>
          <a:prstGeom prst="rect">
            <a:avLst/>
          </a:prstGeom>
          <a:solidFill>
            <a:schemeClr val="accent3">
              <a:lumMod val="60000"/>
              <a:lumOff val="40000"/>
            </a:schemeClr>
          </a:solidFill>
          <a:ln>
            <a:solidFill>
              <a:schemeClr val="bg1">
                <a:lumMod val="7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Helping More </a:t>
            </a:r>
            <a:r>
              <a:rPr lang="en-US" dirty="0" smtClean="0"/>
              <a:t>People</a:t>
            </a:r>
            <a:endParaRPr lang="en-US" dirty="0"/>
          </a:p>
        </p:txBody>
      </p:sp>
      <p:sp>
        <p:nvSpPr>
          <p:cNvPr id="26" name="TextBox 25"/>
          <p:cNvSpPr txBox="1"/>
          <p:nvPr/>
        </p:nvSpPr>
        <p:spPr>
          <a:xfrm>
            <a:off x="1043282" y="2961290"/>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a:t>Bitcoin can help people who don't have banks.</a:t>
            </a:r>
          </a:p>
          <a:p>
            <a:pPr marL="285750" indent="-285750">
              <a:buFont typeface="Wingdings" panose="05000000000000000000" pitchFamily="2" charset="2"/>
              <a:buChar char="§"/>
            </a:pPr>
            <a:r>
              <a:rPr lang="en-US" sz="1300" dirty="0"/>
              <a:t>You can use it even if you don't have a bank account.</a:t>
            </a:r>
          </a:p>
        </p:txBody>
      </p:sp>
      <p:sp>
        <p:nvSpPr>
          <p:cNvPr id="27" name="TextBox 26"/>
          <p:cNvSpPr txBox="1"/>
          <p:nvPr/>
        </p:nvSpPr>
        <p:spPr>
          <a:xfrm>
            <a:off x="1043282" y="3522798"/>
            <a:ext cx="2353062" cy="307777"/>
          </a:xfrm>
          <a:prstGeom prst="rect">
            <a:avLst/>
          </a:prstGeom>
          <a:solidFill>
            <a:schemeClr val="accent4">
              <a:lumMod val="60000"/>
              <a:lumOff val="40000"/>
            </a:schemeClr>
          </a:solidFill>
          <a:ln>
            <a:solidFill>
              <a:schemeClr val="bg1">
                <a:lumMod val="65000"/>
              </a:schemeClr>
            </a:solidFill>
          </a:ln>
          <a:scene3d>
            <a:camera prst="obliqueTopLeft"/>
            <a:lightRig rig="threePt" dir="t"/>
          </a:scene3d>
        </p:spPr>
        <p:txBody>
          <a:bodyPr wrap="square" numCol="1" rtlCol="0">
            <a:spAutoFit/>
          </a:bodyPr>
          <a:lstStyle/>
          <a:p>
            <a:pPr marL="285750" indent="-285750">
              <a:buFont typeface="Wingdings" panose="05000000000000000000" pitchFamily="2" charset="2"/>
              <a:buChar char="v"/>
            </a:pPr>
            <a:r>
              <a:rPr lang="en-US" dirty="0"/>
              <a:t>New Kind of </a:t>
            </a:r>
            <a:r>
              <a:rPr lang="en-US" dirty="0" smtClean="0"/>
              <a:t>Investment</a:t>
            </a:r>
            <a:endParaRPr lang="en-US" dirty="0"/>
          </a:p>
        </p:txBody>
      </p:sp>
      <p:sp>
        <p:nvSpPr>
          <p:cNvPr id="28" name="TextBox 27"/>
          <p:cNvSpPr txBox="1"/>
          <p:nvPr/>
        </p:nvSpPr>
        <p:spPr>
          <a:xfrm>
            <a:off x="1126397" y="3775304"/>
            <a:ext cx="6359005" cy="492443"/>
          </a:xfrm>
          <a:prstGeom prst="rect">
            <a:avLst/>
          </a:prstGeom>
          <a:noFill/>
        </p:spPr>
        <p:txBody>
          <a:bodyPr wrap="square" numCol="1" rtlCol="0">
            <a:spAutoFit/>
          </a:bodyPr>
          <a:lstStyle/>
          <a:p>
            <a:pPr marL="285750" indent="-285750">
              <a:buFont typeface="Wingdings" panose="05000000000000000000" pitchFamily="2" charset="2"/>
              <a:buChar char="§"/>
            </a:pPr>
            <a:r>
              <a:rPr lang="en-US" sz="1300" dirty="0"/>
              <a:t>Bitcoin isn't only money, but also something to invest in.</a:t>
            </a:r>
          </a:p>
          <a:p>
            <a:pPr marL="285750" indent="-285750">
              <a:buFont typeface="Wingdings" panose="05000000000000000000" pitchFamily="2" charset="2"/>
              <a:buChar char="§"/>
            </a:pPr>
            <a:r>
              <a:rPr lang="en-US" sz="1300" dirty="0"/>
              <a:t>People think it might grow in value, like a treasure.</a:t>
            </a:r>
          </a:p>
        </p:txBody>
      </p:sp>
    </p:spTree>
    <p:extLst>
      <p:ext uri="{BB962C8B-B14F-4D97-AF65-F5344CB8AC3E}">
        <p14:creationId xmlns:p14="http://schemas.microsoft.com/office/powerpoint/2010/main" val="127470131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animEffect transition="in" filter="fade">
                                      <p:cBhvr>
                                        <p:cTn id="11" dur="500"/>
                                        <p:tgtEl>
                                          <p:spTgt spid="19">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fade">
                                      <p:cBhvr>
                                        <p:cTn id="15" dur="500"/>
                                        <p:tgtEl>
                                          <p:spTgt spid="20">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0">
                                            <p:txEl>
                                              <p:pRg st="1" end="1"/>
                                            </p:txEl>
                                          </p:spTgt>
                                        </p:tgtEl>
                                        <p:attrNameLst>
                                          <p:attrName>style.visibility</p:attrName>
                                        </p:attrNameLst>
                                      </p:cBhvr>
                                      <p:to>
                                        <p:strVal val="visible"/>
                                      </p:to>
                                    </p:set>
                                    <p:animEffect transition="in" filter="fade">
                                      <p:cBhvr>
                                        <p:cTn id="19" dur="500"/>
                                        <p:tgtEl>
                                          <p:spTgt spid="20">
                                            <p:txEl>
                                              <p:pRg st="1" end="1"/>
                                            </p:txEl>
                                          </p:spTgt>
                                        </p:tgtEl>
                                      </p:cBhvr>
                                    </p:animEffect>
                                  </p:childTnLst>
                                </p:cTn>
                              </p:par>
                            </p:childTnLst>
                          </p:cTn>
                        </p:par>
                        <p:par>
                          <p:cTn id="20" fill="hold">
                            <p:stCondLst>
                              <p:cond delay="2000"/>
                            </p:stCondLst>
                            <p:childTnLst>
                              <p:par>
                                <p:cTn id="21" presetID="10" presetClass="entr" presetSubtype="0" fill="hold" nodeType="afterEffect">
                                  <p:stCondLst>
                                    <p:cond delay="500"/>
                                  </p:stCondLst>
                                  <p:childTnLst>
                                    <p:set>
                                      <p:cBhvr>
                                        <p:cTn id="22" dur="1" fill="hold">
                                          <p:stCondLst>
                                            <p:cond delay="0"/>
                                          </p:stCondLst>
                                        </p:cTn>
                                        <p:tgtEl>
                                          <p:spTgt spid="23">
                                            <p:txEl>
                                              <p:pRg st="0" end="0"/>
                                            </p:txEl>
                                          </p:spTgt>
                                        </p:tgtEl>
                                        <p:attrNameLst>
                                          <p:attrName>style.visibility</p:attrName>
                                        </p:attrNameLst>
                                      </p:cBhvr>
                                      <p:to>
                                        <p:strVal val="visible"/>
                                      </p:to>
                                    </p:set>
                                    <p:animEffect transition="in" filter="fade">
                                      <p:cBhvr>
                                        <p:cTn id="23" dur="500"/>
                                        <p:tgtEl>
                                          <p:spTgt spid="23">
                                            <p:txEl>
                                              <p:pRg st="0" end="0"/>
                                            </p:txEl>
                                          </p:spTgt>
                                        </p:tgtEl>
                                      </p:cBhvr>
                                    </p:animEffect>
                                  </p:childTnLst>
                                </p:cTn>
                              </p:par>
                            </p:childTnLst>
                          </p:cTn>
                        </p:par>
                        <p:par>
                          <p:cTn id="24" fill="hold">
                            <p:stCondLst>
                              <p:cond delay="3000"/>
                            </p:stCondLst>
                            <p:childTnLst>
                              <p:par>
                                <p:cTn id="25" presetID="10" presetClass="entr" presetSubtype="0" fill="hold" nodeType="afterEffect">
                                  <p:stCondLst>
                                    <p:cond delay="0"/>
                                  </p:stCondLst>
                                  <p:childTnLst>
                                    <p:set>
                                      <p:cBhvr>
                                        <p:cTn id="26" dur="1" fill="hold">
                                          <p:stCondLst>
                                            <p:cond delay="0"/>
                                          </p:stCondLst>
                                        </p:cTn>
                                        <p:tgtEl>
                                          <p:spTgt spid="24">
                                            <p:txEl>
                                              <p:pRg st="0" end="0"/>
                                            </p:txEl>
                                          </p:spTgt>
                                        </p:tgtEl>
                                        <p:attrNameLst>
                                          <p:attrName>style.visibility</p:attrName>
                                        </p:attrNameLst>
                                      </p:cBhvr>
                                      <p:to>
                                        <p:strVal val="visible"/>
                                      </p:to>
                                    </p:set>
                                    <p:animEffect transition="in" filter="fade">
                                      <p:cBhvr>
                                        <p:cTn id="27" dur="500"/>
                                        <p:tgtEl>
                                          <p:spTgt spid="24">
                                            <p:txEl>
                                              <p:pRg st="0" end="0"/>
                                            </p:txEl>
                                          </p:spTgt>
                                        </p:tgtEl>
                                      </p:cBhvr>
                                    </p:animEffect>
                                  </p:childTnLst>
                                </p:cTn>
                              </p:par>
                            </p:childTnLst>
                          </p:cTn>
                        </p:par>
                        <p:par>
                          <p:cTn id="28" fill="hold">
                            <p:stCondLst>
                              <p:cond delay="3500"/>
                            </p:stCondLst>
                            <p:childTnLst>
                              <p:par>
                                <p:cTn id="29" presetID="10" presetClass="entr" presetSubtype="0" fill="hold" nodeType="afterEffect">
                                  <p:stCondLst>
                                    <p:cond delay="0"/>
                                  </p:stCondLst>
                                  <p:childTnLst>
                                    <p:set>
                                      <p:cBhvr>
                                        <p:cTn id="30" dur="1" fill="hold">
                                          <p:stCondLst>
                                            <p:cond delay="0"/>
                                          </p:stCondLst>
                                        </p:cTn>
                                        <p:tgtEl>
                                          <p:spTgt spid="24">
                                            <p:txEl>
                                              <p:pRg st="1" end="1"/>
                                            </p:txEl>
                                          </p:spTgt>
                                        </p:tgtEl>
                                        <p:attrNameLst>
                                          <p:attrName>style.visibility</p:attrName>
                                        </p:attrNameLst>
                                      </p:cBhvr>
                                      <p:to>
                                        <p:strVal val="visible"/>
                                      </p:to>
                                    </p:set>
                                    <p:animEffect transition="in" filter="fade">
                                      <p:cBhvr>
                                        <p:cTn id="31" dur="500"/>
                                        <p:tgtEl>
                                          <p:spTgt spid="24">
                                            <p:txEl>
                                              <p:pRg st="1" end="1"/>
                                            </p:txEl>
                                          </p:spTgt>
                                        </p:tgtEl>
                                      </p:cBhvr>
                                    </p:animEffect>
                                  </p:childTnLst>
                                </p:cTn>
                              </p:par>
                            </p:childTnLst>
                          </p:cTn>
                        </p:par>
                        <p:par>
                          <p:cTn id="32" fill="hold">
                            <p:stCondLst>
                              <p:cond delay="4000"/>
                            </p:stCondLst>
                            <p:childTnLst>
                              <p:par>
                                <p:cTn id="33" presetID="10" presetClass="entr" presetSubtype="0" fill="hold" nodeType="afterEffect">
                                  <p:stCondLst>
                                    <p:cond delay="500"/>
                                  </p:stCondLst>
                                  <p:childTnLst>
                                    <p:set>
                                      <p:cBhvr>
                                        <p:cTn id="34" dur="1" fill="hold">
                                          <p:stCondLst>
                                            <p:cond delay="0"/>
                                          </p:stCondLst>
                                        </p:cTn>
                                        <p:tgtEl>
                                          <p:spTgt spid="25">
                                            <p:txEl>
                                              <p:pRg st="0" end="0"/>
                                            </p:txEl>
                                          </p:spTgt>
                                        </p:tgtEl>
                                        <p:attrNameLst>
                                          <p:attrName>style.visibility</p:attrName>
                                        </p:attrNameLst>
                                      </p:cBhvr>
                                      <p:to>
                                        <p:strVal val="visible"/>
                                      </p:to>
                                    </p:set>
                                    <p:animEffect transition="in" filter="fade">
                                      <p:cBhvr>
                                        <p:cTn id="35" dur="500"/>
                                        <p:tgtEl>
                                          <p:spTgt spid="25">
                                            <p:txEl>
                                              <p:pRg st="0" end="0"/>
                                            </p:txEl>
                                          </p:spTgt>
                                        </p:tgtEl>
                                      </p:cBhvr>
                                    </p:animEffect>
                                  </p:childTnLst>
                                </p:cTn>
                              </p:par>
                            </p:childTnLst>
                          </p:cTn>
                        </p:par>
                        <p:par>
                          <p:cTn id="36" fill="hold">
                            <p:stCondLst>
                              <p:cond delay="5000"/>
                            </p:stCondLst>
                            <p:childTnLst>
                              <p:par>
                                <p:cTn id="37" presetID="10" presetClass="entr" presetSubtype="0" fill="hold" nodeType="afterEffect">
                                  <p:stCondLst>
                                    <p:cond delay="0"/>
                                  </p:stCondLst>
                                  <p:childTnLst>
                                    <p:set>
                                      <p:cBhvr>
                                        <p:cTn id="38" dur="1" fill="hold">
                                          <p:stCondLst>
                                            <p:cond delay="0"/>
                                          </p:stCondLst>
                                        </p:cTn>
                                        <p:tgtEl>
                                          <p:spTgt spid="26">
                                            <p:txEl>
                                              <p:pRg st="0" end="0"/>
                                            </p:txEl>
                                          </p:spTgt>
                                        </p:tgtEl>
                                        <p:attrNameLst>
                                          <p:attrName>style.visibility</p:attrName>
                                        </p:attrNameLst>
                                      </p:cBhvr>
                                      <p:to>
                                        <p:strVal val="visible"/>
                                      </p:to>
                                    </p:set>
                                    <p:animEffect transition="in" filter="fade">
                                      <p:cBhvr>
                                        <p:cTn id="39" dur="500"/>
                                        <p:tgtEl>
                                          <p:spTgt spid="26">
                                            <p:txEl>
                                              <p:pRg st="0" end="0"/>
                                            </p:txEl>
                                          </p:spTgt>
                                        </p:tgtEl>
                                      </p:cBhvr>
                                    </p:animEffect>
                                  </p:childTnLst>
                                </p:cTn>
                              </p:par>
                            </p:childTnLst>
                          </p:cTn>
                        </p:par>
                        <p:par>
                          <p:cTn id="40" fill="hold">
                            <p:stCondLst>
                              <p:cond delay="5500"/>
                            </p:stCondLst>
                            <p:childTnLst>
                              <p:par>
                                <p:cTn id="41" presetID="10" presetClass="entr" presetSubtype="0" fill="hold" nodeType="afterEffect">
                                  <p:stCondLst>
                                    <p:cond delay="0"/>
                                  </p:stCondLst>
                                  <p:childTnLst>
                                    <p:set>
                                      <p:cBhvr>
                                        <p:cTn id="42" dur="1" fill="hold">
                                          <p:stCondLst>
                                            <p:cond delay="0"/>
                                          </p:stCondLst>
                                        </p:cTn>
                                        <p:tgtEl>
                                          <p:spTgt spid="26">
                                            <p:txEl>
                                              <p:pRg st="1" end="1"/>
                                            </p:txEl>
                                          </p:spTgt>
                                        </p:tgtEl>
                                        <p:attrNameLst>
                                          <p:attrName>style.visibility</p:attrName>
                                        </p:attrNameLst>
                                      </p:cBhvr>
                                      <p:to>
                                        <p:strVal val="visible"/>
                                      </p:to>
                                    </p:set>
                                    <p:animEffect transition="in" filter="fade">
                                      <p:cBhvr>
                                        <p:cTn id="43" dur="500"/>
                                        <p:tgtEl>
                                          <p:spTgt spid="26">
                                            <p:txEl>
                                              <p:pRg st="1" end="1"/>
                                            </p:txEl>
                                          </p:spTgt>
                                        </p:tgtEl>
                                      </p:cBhvr>
                                    </p:animEffect>
                                  </p:childTnLst>
                                </p:cTn>
                              </p:par>
                            </p:childTnLst>
                          </p:cTn>
                        </p:par>
                        <p:par>
                          <p:cTn id="44" fill="hold">
                            <p:stCondLst>
                              <p:cond delay="6000"/>
                            </p:stCondLst>
                            <p:childTnLst>
                              <p:par>
                                <p:cTn id="45" presetID="10" presetClass="entr" presetSubtype="0" fill="hold" nodeType="afterEffect">
                                  <p:stCondLst>
                                    <p:cond delay="500"/>
                                  </p:stCondLst>
                                  <p:childTnLst>
                                    <p:set>
                                      <p:cBhvr>
                                        <p:cTn id="46" dur="1" fill="hold">
                                          <p:stCondLst>
                                            <p:cond delay="0"/>
                                          </p:stCondLst>
                                        </p:cTn>
                                        <p:tgtEl>
                                          <p:spTgt spid="27">
                                            <p:txEl>
                                              <p:pRg st="0" end="0"/>
                                            </p:txEl>
                                          </p:spTgt>
                                        </p:tgtEl>
                                        <p:attrNameLst>
                                          <p:attrName>style.visibility</p:attrName>
                                        </p:attrNameLst>
                                      </p:cBhvr>
                                      <p:to>
                                        <p:strVal val="visible"/>
                                      </p:to>
                                    </p:set>
                                    <p:animEffect transition="in" filter="fade">
                                      <p:cBhvr>
                                        <p:cTn id="47" dur="500"/>
                                        <p:tgtEl>
                                          <p:spTgt spid="27">
                                            <p:txEl>
                                              <p:pRg st="0" end="0"/>
                                            </p:txEl>
                                          </p:spTgt>
                                        </p:tgtEl>
                                      </p:cBhvr>
                                    </p:animEffect>
                                  </p:childTnLst>
                                </p:cTn>
                              </p:par>
                            </p:childTnLst>
                          </p:cTn>
                        </p:par>
                        <p:par>
                          <p:cTn id="48" fill="hold">
                            <p:stCondLst>
                              <p:cond delay="7000"/>
                            </p:stCondLst>
                            <p:childTnLst>
                              <p:par>
                                <p:cTn id="49" presetID="10" presetClass="entr" presetSubtype="0" fill="hold" nodeType="afterEffect">
                                  <p:stCondLst>
                                    <p:cond delay="0"/>
                                  </p:stCondLst>
                                  <p:childTnLst>
                                    <p:set>
                                      <p:cBhvr>
                                        <p:cTn id="50" dur="1" fill="hold">
                                          <p:stCondLst>
                                            <p:cond delay="0"/>
                                          </p:stCondLst>
                                        </p:cTn>
                                        <p:tgtEl>
                                          <p:spTgt spid="28">
                                            <p:txEl>
                                              <p:pRg st="0" end="0"/>
                                            </p:txEl>
                                          </p:spTgt>
                                        </p:tgtEl>
                                        <p:attrNameLst>
                                          <p:attrName>style.visibility</p:attrName>
                                        </p:attrNameLst>
                                      </p:cBhvr>
                                      <p:to>
                                        <p:strVal val="visible"/>
                                      </p:to>
                                    </p:set>
                                    <p:animEffect transition="in" filter="fade">
                                      <p:cBhvr>
                                        <p:cTn id="51" dur="500"/>
                                        <p:tgtEl>
                                          <p:spTgt spid="28">
                                            <p:txEl>
                                              <p:pRg st="0" end="0"/>
                                            </p:txEl>
                                          </p:spTgt>
                                        </p:tgtEl>
                                      </p:cBhvr>
                                    </p:animEffect>
                                  </p:childTnLst>
                                </p:cTn>
                              </p:par>
                            </p:childTnLst>
                          </p:cTn>
                        </p:par>
                        <p:par>
                          <p:cTn id="52" fill="hold">
                            <p:stCondLst>
                              <p:cond delay="7500"/>
                            </p:stCondLst>
                            <p:childTnLst>
                              <p:par>
                                <p:cTn id="53" presetID="10" presetClass="entr" presetSubtype="0" fill="hold" nodeType="afterEffect">
                                  <p:stCondLst>
                                    <p:cond delay="0"/>
                                  </p:stCondLst>
                                  <p:childTnLst>
                                    <p:set>
                                      <p:cBhvr>
                                        <p:cTn id="54" dur="1" fill="hold">
                                          <p:stCondLst>
                                            <p:cond delay="0"/>
                                          </p:stCondLst>
                                        </p:cTn>
                                        <p:tgtEl>
                                          <p:spTgt spid="28">
                                            <p:txEl>
                                              <p:pRg st="1" end="1"/>
                                            </p:txEl>
                                          </p:spTgt>
                                        </p:tgtEl>
                                        <p:attrNameLst>
                                          <p:attrName>style.visibility</p:attrName>
                                        </p:attrNameLst>
                                      </p:cBhvr>
                                      <p:to>
                                        <p:strVal val="visible"/>
                                      </p:to>
                                    </p:set>
                                    <p:animEffect transition="in" filter="fade">
                                      <p:cBhvr>
                                        <p:cTn id="55" dur="500"/>
                                        <p:tgtEl>
                                          <p:spTgt spid="2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7</a:t>
            </a:fld>
            <a:endParaRPr lang="e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702629" cy="51435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2629" y="0"/>
            <a:ext cx="4441371" cy="5143500"/>
          </a:xfrm>
          <a:prstGeom prst="rect">
            <a:avLst/>
          </a:prstGeom>
        </p:spPr>
      </p:pic>
    </p:spTree>
    <p:extLst>
      <p:ext uri="{BB962C8B-B14F-4D97-AF65-F5344CB8AC3E}">
        <p14:creationId xmlns:p14="http://schemas.microsoft.com/office/powerpoint/2010/main" val="625669830"/>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4" name="Slide Number Placeholder 3"/>
          <p:cNvSpPr>
            <a:spLocks noGrp="1"/>
          </p:cNvSpPr>
          <p:nvPr>
            <p:ph type="sldNum" idx="12"/>
          </p:nvPr>
        </p:nvSpPr>
        <p:spPr>
          <a:xfrm>
            <a:off x="8593730" y="4744050"/>
            <a:ext cx="548700" cy="393600"/>
          </a:xfrm>
        </p:spPr>
        <p:txBody>
          <a:bodyPr/>
          <a:lstStyle/>
          <a:p>
            <a:pPr marL="0" lvl="0" indent="0" algn="l" rtl="0">
              <a:spcBef>
                <a:spcPts val="0"/>
              </a:spcBef>
              <a:spcAft>
                <a:spcPts val="0"/>
              </a:spcAft>
              <a:buNone/>
            </a:pPr>
            <a:fld id="{00000000-1234-1234-1234-123412341234}" type="slidenum">
              <a:rPr lang="en" smtClean="0"/>
              <a:t>8</a:t>
            </a:fld>
            <a:endParaRPr lang="en"/>
          </a:p>
        </p:txBody>
      </p:sp>
      <p:grpSp>
        <p:nvGrpSpPr>
          <p:cNvPr id="5" name="Google Shape;252;p27"/>
          <p:cNvGrpSpPr/>
          <p:nvPr/>
        </p:nvGrpSpPr>
        <p:grpSpPr>
          <a:xfrm rot="10800000" flipH="1">
            <a:off x="54650" y="97236"/>
            <a:ext cx="542964" cy="465786"/>
            <a:chOff x="5863675" y="3789852"/>
            <a:chExt cx="542964" cy="465786"/>
          </a:xfrm>
        </p:grpSpPr>
        <p:sp>
          <p:nvSpPr>
            <p:cNvPr id="6" name="Google Shape;253;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4;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49;p27"/>
          <p:cNvGrpSpPr/>
          <p:nvPr/>
        </p:nvGrpSpPr>
        <p:grpSpPr>
          <a:xfrm rot="10800000">
            <a:off x="8571492" y="97236"/>
            <a:ext cx="542964" cy="465786"/>
            <a:chOff x="5863675" y="3789852"/>
            <a:chExt cx="542964" cy="465786"/>
          </a:xfrm>
        </p:grpSpPr>
        <p:sp>
          <p:nvSpPr>
            <p:cNvPr id="9" name="Google Shape;250;p27"/>
            <p:cNvSpPr/>
            <p:nvPr/>
          </p:nvSpPr>
          <p:spPr>
            <a:xfrm>
              <a:off x="5863675" y="3789852"/>
              <a:ext cx="246376" cy="285134"/>
            </a:xfrm>
            <a:custGeom>
              <a:avLst/>
              <a:gdLst/>
              <a:ahLst/>
              <a:cxnLst/>
              <a:rect l="l" t="t" r="r" b="b"/>
              <a:pathLst>
                <a:path w="6128" h="7092" extrusionOk="0">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1;p27"/>
            <p:cNvSpPr/>
            <p:nvPr/>
          </p:nvSpPr>
          <p:spPr>
            <a:xfrm>
              <a:off x="6250483" y="4074917"/>
              <a:ext cx="156156" cy="180721"/>
            </a:xfrm>
            <a:custGeom>
              <a:avLst/>
              <a:gdLst/>
              <a:ahLst/>
              <a:cxnLst/>
              <a:rect l="l" t="t" r="r" b="b"/>
              <a:pathLst>
                <a:path w="3884" h="4495" extrusionOk="0">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rgbClr val="FB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45;p27"/>
          <p:cNvGrpSpPr/>
          <p:nvPr/>
        </p:nvGrpSpPr>
        <p:grpSpPr>
          <a:xfrm flipH="1">
            <a:off x="102239" y="4568875"/>
            <a:ext cx="495375" cy="477875"/>
            <a:chOff x="3881575" y="2684100"/>
            <a:chExt cx="495375" cy="477875"/>
          </a:xfrm>
        </p:grpSpPr>
        <p:sp>
          <p:nvSpPr>
            <p:cNvPr id="12" name="Google Shape;246;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8;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41;p27"/>
          <p:cNvGrpSpPr/>
          <p:nvPr/>
        </p:nvGrpSpPr>
        <p:grpSpPr>
          <a:xfrm rot="5400000" flipH="1">
            <a:off x="8584980" y="4593855"/>
            <a:ext cx="495375" cy="477875"/>
            <a:chOff x="3881575" y="2684100"/>
            <a:chExt cx="495375" cy="477875"/>
          </a:xfrm>
        </p:grpSpPr>
        <p:sp>
          <p:nvSpPr>
            <p:cNvPr id="16" name="Google Shape;242;p27"/>
            <p:cNvSpPr/>
            <p:nvPr/>
          </p:nvSpPr>
          <p:spPr>
            <a:xfrm>
              <a:off x="4195125" y="2684100"/>
              <a:ext cx="181825" cy="165150"/>
            </a:xfrm>
            <a:custGeom>
              <a:avLst/>
              <a:gdLst/>
              <a:ahLst/>
              <a:cxnLst/>
              <a:rect l="l" t="t" r="r" b="b"/>
              <a:pathLst>
                <a:path w="7273" h="6606" extrusionOk="0">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3;p27"/>
            <p:cNvSpPr/>
            <p:nvPr/>
          </p:nvSpPr>
          <p:spPr>
            <a:xfrm>
              <a:off x="3881575" y="2997675"/>
              <a:ext cx="180975" cy="164300"/>
            </a:xfrm>
            <a:custGeom>
              <a:avLst/>
              <a:gdLst/>
              <a:ahLst/>
              <a:cxnLst/>
              <a:rect l="l" t="t" r="r" b="b"/>
              <a:pathLst>
                <a:path w="7239" h="6572" extrusionOk="0">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4;p27"/>
            <p:cNvSpPr/>
            <p:nvPr/>
          </p:nvSpPr>
          <p:spPr>
            <a:xfrm>
              <a:off x="3990825" y="2783350"/>
              <a:ext cx="272700" cy="272725"/>
            </a:xfrm>
            <a:custGeom>
              <a:avLst/>
              <a:gdLst/>
              <a:ahLst/>
              <a:cxnLst/>
              <a:rect l="l" t="t" r="r" b="b"/>
              <a:pathLst>
                <a:path w="10908" h="10909" extrusionOk="0">
                  <a:moveTo>
                    <a:pt x="9774" y="0"/>
                  </a:moveTo>
                  <a:lnTo>
                    <a:pt x="0" y="9774"/>
                  </a:lnTo>
                  <a:lnTo>
                    <a:pt x="1134" y="10908"/>
                  </a:lnTo>
                  <a:lnTo>
                    <a:pt x="10908" y="1135"/>
                  </a:lnTo>
                  <a:lnTo>
                    <a:pt x="9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TextBox 24"/>
          <p:cNvSpPr txBox="1"/>
          <p:nvPr/>
        </p:nvSpPr>
        <p:spPr>
          <a:xfrm>
            <a:off x="352014" y="1278480"/>
            <a:ext cx="6812280" cy="954107"/>
          </a:xfrm>
          <a:prstGeom prst="rect">
            <a:avLst/>
          </a:prstGeom>
          <a:noFill/>
        </p:spPr>
        <p:txBody>
          <a:bodyPr wrap="square" rtlCol="0">
            <a:spAutoFit/>
          </a:bodyPr>
          <a:lstStyle/>
          <a:p>
            <a:pPr marL="584200" lvl="1" indent="0" algn="just">
              <a:buNone/>
            </a:pPr>
            <a:r>
              <a:rPr lang="en-US" dirty="0"/>
              <a:t>Bitcoin is like a super cool experiment with money and technology. It might stay, but regular money won't go away. We've seen how it gives us new ideas about money rules, banks, and different money types. Let's keep exploring and enjoy the ride!</a:t>
            </a:r>
            <a:endParaRPr lang="en-US" sz="1300" dirty="0"/>
          </a:p>
        </p:txBody>
      </p:sp>
      <p:graphicFrame>
        <p:nvGraphicFramePr>
          <p:cNvPr id="26" name="Diagram 25"/>
          <p:cNvGraphicFramePr/>
          <p:nvPr>
            <p:extLst>
              <p:ext uri="{D42A27DB-BD31-4B8C-83A1-F6EECF244321}">
                <p14:modId xmlns:p14="http://schemas.microsoft.com/office/powerpoint/2010/main" val="2877020454"/>
              </p:ext>
            </p:extLst>
          </p:nvPr>
        </p:nvGraphicFramePr>
        <p:xfrm>
          <a:off x="1357106" y="2232587"/>
          <a:ext cx="5341620" cy="13691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8" name="Picture 2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21806" y="2628947"/>
            <a:ext cx="872695" cy="668750"/>
          </a:xfrm>
          <a:prstGeom prst="rect">
            <a:avLst/>
          </a:prstGeom>
        </p:spPr>
      </p:pic>
      <p:pic>
        <p:nvPicPr>
          <p:cNvPr id="30" name="Picture 2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16679" y="2628947"/>
            <a:ext cx="834270" cy="624822"/>
          </a:xfrm>
          <a:prstGeom prst="rect">
            <a:avLst/>
          </a:prstGeom>
        </p:spPr>
      </p:pic>
      <p:pic>
        <p:nvPicPr>
          <p:cNvPr id="31" name="Picture 3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54869" y="2628947"/>
            <a:ext cx="659974" cy="593231"/>
          </a:xfrm>
          <a:prstGeom prst="rect">
            <a:avLst/>
          </a:prstGeom>
        </p:spPr>
      </p:pic>
      <p:sp>
        <p:nvSpPr>
          <p:cNvPr id="32" name="TextBox 31"/>
          <p:cNvSpPr txBox="1"/>
          <p:nvPr/>
        </p:nvSpPr>
        <p:spPr>
          <a:xfrm>
            <a:off x="1792270" y="3230939"/>
            <a:ext cx="671979" cy="307777"/>
          </a:xfrm>
          <a:prstGeom prst="rect">
            <a:avLst/>
          </a:prstGeom>
          <a:noFill/>
        </p:spPr>
        <p:txBody>
          <a:bodyPr wrap="none" rtlCol="0">
            <a:spAutoFit/>
          </a:bodyPr>
          <a:lstStyle/>
          <a:p>
            <a:r>
              <a:rPr lang="en-US" dirty="0" smtClean="0"/>
              <a:t>1800s</a:t>
            </a:r>
            <a:endParaRPr lang="en-US" dirty="0"/>
          </a:p>
        </p:txBody>
      </p:sp>
      <p:sp>
        <p:nvSpPr>
          <p:cNvPr id="33" name="TextBox 32"/>
          <p:cNvSpPr txBox="1"/>
          <p:nvPr/>
        </p:nvSpPr>
        <p:spPr>
          <a:xfrm>
            <a:off x="3412205" y="3239291"/>
            <a:ext cx="749599" cy="307777"/>
          </a:xfrm>
          <a:prstGeom prst="rect">
            <a:avLst/>
          </a:prstGeom>
          <a:noFill/>
        </p:spPr>
        <p:txBody>
          <a:bodyPr wrap="square" rtlCol="0">
            <a:spAutoFit/>
          </a:bodyPr>
          <a:lstStyle/>
          <a:p>
            <a:r>
              <a:rPr lang="en-US" dirty="0" smtClean="0"/>
              <a:t>1900s</a:t>
            </a:r>
            <a:endParaRPr lang="en-US" dirty="0"/>
          </a:p>
        </p:txBody>
      </p:sp>
      <p:sp>
        <p:nvSpPr>
          <p:cNvPr id="34" name="TextBox 33"/>
          <p:cNvSpPr txBox="1"/>
          <p:nvPr/>
        </p:nvSpPr>
        <p:spPr>
          <a:xfrm>
            <a:off x="5234637" y="3275577"/>
            <a:ext cx="749599" cy="307777"/>
          </a:xfrm>
          <a:prstGeom prst="rect">
            <a:avLst/>
          </a:prstGeom>
          <a:noFill/>
        </p:spPr>
        <p:txBody>
          <a:bodyPr wrap="square" rtlCol="0">
            <a:spAutoFit/>
          </a:bodyPr>
          <a:lstStyle/>
          <a:p>
            <a:r>
              <a:rPr lang="en-US" dirty="0" smtClean="0"/>
              <a:t>Today</a:t>
            </a:r>
            <a:endParaRPr lang="en-US" dirty="0"/>
          </a:p>
        </p:txBody>
      </p:sp>
      <p:sp>
        <p:nvSpPr>
          <p:cNvPr id="20" name="Rounded Rectangle 19"/>
          <p:cNvSpPr/>
          <p:nvPr/>
        </p:nvSpPr>
        <p:spPr>
          <a:xfrm>
            <a:off x="1961297" y="1988201"/>
            <a:ext cx="4466407" cy="792811"/>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smtClean="0"/>
              <a:t>Thank You </a:t>
            </a:r>
            <a:endParaRPr lang="en-US" sz="2800" dirty="0"/>
          </a:p>
        </p:txBody>
      </p:sp>
    </p:spTree>
    <p:extLst>
      <p:ext uri="{BB962C8B-B14F-4D97-AF65-F5344CB8AC3E}">
        <p14:creationId xmlns:p14="http://schemas.microsoft.com/office/powerpoint/2010/main" val="23964446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500"/>
                                        <p:tgtEl>
                                          <p:spTgt spid="31"/>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1" nodeType="clickEffect">
                                  <p:stCondLst>
                                    <p:cond delay="0"/>
                                  </p:stCondLst>
                                  <p:childTnLst>
                                    <p:animEffect transition="out" filter="fade">
                                      <p:cBhvr>
                                        <p:cTn id="43" dur="500"/>
                                        <p:tgtEl>
                                          <p:spTgt spid="2"/>
                                        </p:tgtEl>
                                      </p:cBhvr>
                                    </p:animEffect>
                                    <p:set>
                                      <p:cBhvr>
                                        <p:cTn id="44" dur="1" fill="hold">
                                          <p:stCondLst>
                                            <p:cond delay="499"/>
                                          </p:stCondLst>
                                        </p:cTn>
                                        <p:tgtEl>
                                          <p:spTgt spid="2"/>
                                        </p:tgtEl>
                                        <p:attrNameLst>
                                          <p:attrName>style.visibility</p:attrName>
                                        </p:attrNameLst>
                                      </p:cBhvr>
                                      <p:to>
                                        <p:strVal val="hidden"/>
                                      </p:to>
                                    </p:set>
                                  </p:childTnLst>
                                </p:cTn>
                              </p:par>
                              <p:par>
                                <p:cTn id="45" presetID="10" presetClass="exit" presetSubtype="0" fill="hold" grpId="1" nodeType="withEffect">
                                  <p:stCondLst>
                                    <p:cond delay="0"/>
                                  </p:stCondLst>
                                  <p:childTnLst>
                                    <p:animEffect transition="out" filter="fade">
                                      <p:cBhvr>
                                        <p:cTn id="46" dur="500"/>
                                        <p:tgtEl>
                                          <p:spTgt spid="25"/>
                                        </p:tgtEl>
                                      </p:cBhvr>
                                    </p:animEffect>
                                    <p:set>
                                      <p:cBhvr>
                                        <p:cTn id="47" dur="1" fill="hold">
                                          <p:stCondLst>
                                            <p:cond delay="499"/>
                                          </p:stCondLst>
                                        </p:cTn>
                                        <p:tgtEl>
                                          <p:spTgt spid="25"/>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26"/>
                                        </p:tgtEl>
                                      </p:cBhvr>
                                    </p:animEffect>
                                    <p:set>
                                      <p:cBhvr>
                                        <p:cTn id="50" dur="1" fill="hold">
                                          <p:stCondLst>
                                            <p:cond delay="499"/>
                                          </p:stCondLst>
                                        </p:cTn>
                                        <p:tgtEl>
                                          <p:spTgt spid="26"/>
                                        </p:tgtEl>
                                        <p:attrNameLst>
                                          <p:attrName>style.visibility</p:attrName>
                                        </p:attrNameLst>
                                      </p:cBhvr>
                                      <p:to>
                                        <p:strVal val="hidden"/>
                                      </p:to>
                                    </p:set>
                                  </p:childTnLst>
                                </p:cTn>
                              </p:par>
                              <p:par>
                                <p:cTn id="51" presetID="10" presetClass="exit" presetSubtype="0" fill="hold" nodeType="withEffect">
                                  <p:stCondLst>
                                    <p:cond delay="0"/>
                                  </p:stCondLst>
                                  <p:childTnLst>
                                    <p:animEffect transition="out" filter="fade">
                                      <p:cBhvr>
                                        <p:cTn id="52" dur="500"/>
                                        <p:tgtEl>
                                          <p:spTgt spid="30"/>
                                        </p:tgtEl>
                                      </p:cBhvr>
                                    </p:animEffect>
                                    <p:set>
                                      <p:cBhvr>
                                        <p:cTn id="53" dur="1" fill="hold">
                                          <p:stCondLst>
                                            <p:cond delay="499"/>
                                          </p:stCondLst>
                                        </p:cTn>
                                        <p:tgtEl>
                                          <p:spTgt spid="30"/>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500"/>
                                        <p:tgtEl>
                                          <p:spTgt spid="32"/>
                                        </p:tgtEl>
                                      </p:cBhvr>
                                    </p:animEffect>
                                    <p:set>
                                      <p:cBhvr>
                                        <p:cTn id="56" dur="1" fill="hold">
                                          <p:stCondLst>
                                            <p:cond delay="499"/>
                                          </p:stCondLst>
                                        </p:cTn>
                                        <p:tgtEl>
                                          <p:spTgt spid="32"/>
                                        </p:tgtEl>
                                        <p:attrNameLst>
                                          <p:attrName>style.visibility</p:attrName>
                                        </p:attrNameLst>
                                      </p:cBhvr>
                                      <p:to>
                                        <p:strVal val="hidden"/>
                                      </p:to>
                                    </p:set>
                                  </p:childTnLst>
                                </p:cTn>
                              </p:par>
                              <p:par>
                                <p:cTn id="57" presetID="10" presetClass="exit" presetSubtype="0" fill="hold" nodeType="withEffect">
                                  <p:stCondLst>
                                    <p:cond delay="0"/>
                                  </p:stCondLst>
                                  <p:childTnLst>
                                    <p:animEffect transition="out" filter="fade">
                                      <p:cBhvr>
                                        <p:cTn id="58" dur="500"/>
                                        <p:tgtEl>
                                          <p:spTgt spid="28"/>
                                        </p:tgtEl>
                                      </p:cBhvr>
                                    </p:animEffect>
                                    <p:set>
                                      <p:cBhvr>
                                        <p:cTn id="59" dur="1" fill="hold">
                                          <p:stCondLst>
                                            <p:cond delay="499"/>
                                          </p:stCondLst>
                                        </p:cTn>
                                        <p:tgtEl>
                                          <p:spTgt spid="28"/>
                                        </p:tgtEl>
                                        <p:attrNameLst>
                                          <p:attrName>style.visibility</p:attrName>
                                        </p:attrNameLst>
                                      </p:cBhvr>
                                      <p:to>
                                        <p:strVal val="hidden"/>
                                      </p:to>
                                    </p:set>
                                  </p:childTnLst>
                                </p:cTn>
                              </p:par>
                              <p:par>
                                <p:cTn id="60" presetID="10" presetClass="exit" presetSubtype="0" fill="hold" grpId="1" nodeType="withEffect">
                                  <p:stCondLst>
                                    <p:cond delay="0"/>
                                  </p:stCondLst>
                                  <p:childTnLst>
                                    <p:animEffect transition="out" filter="fade">
                                      <p:cBhvr>
                                        <p:cTn id="61" dur="500"/>
                                        <p:tgtEl>
                                          <p:spTgt spid="33"/>
                                        </p:tgtEl>
                                      </p:cBhvr>
                                    </p:animEffect>
                                    <p:set>
                                      <p:cBhvr>
                                        <p:cTn id="62" dur="1" fill="hold">
                                          <p:stCondLst>
                                            <p:cond delay="499"/>
                                          </p:stCondLst>
                                        </p:cTn>
                                        <p:tgtEl>
                                          <p:spTgt spid="33"/>
                                        </p:tgtEl>
                                        <p:attrNameLst>
                                          <p:attrName>style.visibility</p:attrName>
                                        </p:attrNameLst>
                                      </p:cBhvr>
                                      <p:to>
                                        <p:strVal val="hidden"/>
                                      </p:to>
                                    </p:set>
                                  </p:childTnLst>
                                </p:cTn>
                              </p:par>
                              <p:par>
                                <p:cTn id="63" presetID="10" presetClass="exit" presetSubtype="0" fill="hold" nodeType="withEffect">
                                  <p:stCondLst>
                                    <p:cond delay="0"/>
                                  </p:stCondLst>
                                  <p:childTnLst>
                                    <p:animEffect transition="out" filter="fade">
                                      <p:cBhvr>
                                        <p:cTn id="64" dur="500"/>
                                        <p:tgtEl>
                                          <p:spTgt spid="31"/>
                                        </p:tgtEl>
                                      </p:cBhvr>
                                    </p:animEffect>
                                    <p:set>
                                      <p:cBhvr>
                                        <p:cTn id="65" dur="1" fill="hold">
                                          <p:stCondLst>
                                            <p:cond delay="499"/>
                                          </p:stCondLst>
                                        </p:cTn>
                                        <p:tgtEl>
                                          <p:spTgt spid="31"/>
                                        </p:tgtEl>
                                        <p:attrNameLst>
                                          <p:attrName>style.visibility</p:attrName>
                                        </p:attrNameLst>
                                      </p:cBhvr>
                                      <p:to>
                                        <p:strVal val="hidden"/>
                                      </p:to>
                                    </p:set>
                                  </p:childTnLst>
                                </p:cTn>
                              </p:par>
                              <p:par>
                                <p:cTn id="66" presetID="10" presetClass="exit" presetSubtype="0" fill="hold" grpId="1" nodeType="withEffect">
                                  <p:stCondLst>
                                    <p:cond delay="0"/>
                                  </p:stCondLst>
                                  <p:childTnLst>
                                    <p:animEffect transition="out" filter="fade">
                                      <p:cBhvr>
                                        <p:cTn id="67" dur="500"/>
                                        <p:tgtEl>
                                          <p:spTgt spid="34"/>
                                        </p:tgtEl>
                                      </p:cBhvr>
                                    </p:animEffect>
                                    <p:set>
                                      <p:cBhvr>
                                        <p:cTn id="68" dur="1" fill="hold">
                                          <p:stCondLst>
                                            <p:cond delay="499"/>
                                          </p:stCondLst>
                                        </p:cTn>
                                        <p:tgtEl>
                                          <p:spTgt spid="34"/>
                                        </p:tgtEl>
                                        <p:attrNameLst>
                                          <p:attrName>style.visibility</p:attrName>
                                        </p:attrNameLst>
                                      </p:cBhvr>
                                      <p:to>
                                        <p:strVal val="hidden"/>
                                      </p:to>
                                    </p:set>
                                  </p:childTnLst>
                                </p:cTn>
                              </p:par>
                            </p:childTnLst>
                          </p:cTn>
                        </p:par>
                        <p:par>
                          <p:cTn id="69" fill="hold">
                            <p:stCondLst>
                              <p:cond delay="500"/>
                            </p:stCondLst>
                            <p:childTnLst>
                              <p:par>
                                <p:cTn id="70" presetID="10" presetClass="entr" presetSubtype="0" fill="hold" grpId="0" nodeType="afterEffect">
                                  <p:stCondLst>
                                    <p:cond delay="0"/>
                                  </p:stCondLst>
                                  <p:childTnLst>
                                    <p:set>
                                      <p:cBhvr>
                                        <p:cTn id="71" dur="1" fill="hold">
                                          <p:stCondLst>
                                            <p:cond delay="0"/>
                                          </p:stCondLst>
                                        </p:cTn>
                                        <p:tgtEl>
                                          <p:spTgt spid="20"/>
                                        </p:tgtEl>
                                        <p:attrNameLst>
                                          <p:attrName>style.visibility</p:attrName>
                                        </p:attrNameLst>
                                      </p:cBhvr>
                                      <p:to>
                                        <p:strVal val="visible"/>
                                      </p:to>
                                    </p:set>
                                    <p:animEffect transition="in" filter="fade">
                                      <p:cBhvr>
                                        <p:cTn id="7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25" grpId="0"/>
      <p:bldP spid="25" grpId="1"/>
      <p:bldGraphic spid="26" grpId="0">
        <p:bldAsOne/>
      </p:bldGraphic>
      <p:bldGraphic spid="26" grpId="1">
        <p:bldAsOne/>
      </p:bldGraphic>
      <p:bldP spid="32" grpId="0"/>
      <p:bldP spid="32" grpId="1"/>
      <p:bldP spid="33" grpId="0"/>
      <p:bldP spid="33" grpId="1"/>
      <p:bldP spid="34" grpId="0"/>
      <p:bldP spid="34" grpId="1"/>
      <p:bldP spid="20" grpId="0" animBg="1"/>
    </p:bldLst>
  </p:timing>
</p:sld>
</file>

<file path=ppt/theme/theme1.xml><?xml version="1.0" encoding="utf-8"?>
<a:theme xmlns:a="http://schemas.openxmlformats.org/drawingml/2006/main" name="Cryptocurrency Today Infographics by Slidesgo">
  <a:themeElements>
    <a:clrScheme name="Simple Light">
      <a:dk1>
        <a:srgbClr val="F1E8DC"/>
      </a:dk1>
      <a:lt1>
        <a:srgbClr val="FFFFFF"/>
      </a:lt1>
      <a:dk2>
        <a:srgbClr val="FBBF60"/>
      </a:dk2>
      <a:lt2>
        <a:srgbClr val="D7A350"/>
      </a:lt2>
      <a:accent1>
        <a:srgbClr val="39B0D1"/>
      </a:accent1>
      <a:accent2>
        <a:srgbClr val="66B888"/>
      </a:accent2>
      <a:accent3>
        <a:srgbClr val="4B8E67"/>
      </a:accent3>
      <a:accent4>
        <a:srgbClr val="FE98B0"/>
      </a:accent4>
      <a:accent5>
        <a:srgbClr val="383838"/>
      </a:accent5>
      <a:accent6>
        <a:srgbClr val="383838"/>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322</TotalTime>
  <Words>343</Words>
  <Application>Microsoft Office PowerPoint</Application>
  <PresentationFormat>On-screen Show (16:9)</PresentationFormat>
  <Paragraphs>55</Paragraphs>
  <Slides>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Chewy</vt:lpstr>
      <vt:lpstr>Wingdings</vt:lpstr>
      <vt:lpstr>Josefin Slab SemiBold</vt:lpstr>
      <vt:lpstr>Bebas Neue</vt:lpstr>
      <vt:lpstr>Arial</vt:lpstr>
      <vt:lpstr>Ubuntu</vt:lpstr>
      <vt:lpstr>Cryptocurrency Today Infographics by Slidesgo</vt:lpstr>
      <vt:lpstr>Bitcoin as a  Future Currency</vt:lpstr>
      <vt:lpstr>What is Bitcoin?</vt:lpstr>
      <vt:lpstr>Why Bitcoin was Created?</vt:lpstr>
      <vt:lpstr>PowerPoint Presentation</vt:lpstr>
      <vt:lpstr>Advantages of Bitcoin</vt:lpstr>
      <vt:lpstr>Future Potential of Bitcoin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Bitcoin as a  Future Currency</dc:title>
  <dc:creator>Md Tanzim Hossain</dc:creator>
  <cp:lastModifiedBy>Md Tanzim Hossain</cp:lastModifiedBy>
  <cp:revision>33</cp:revision>
  <dcterms:modified xsi:type="dcterms:W3CDTF">2023-08-23T01:56:23Z</dcterms:modified>
</cp:coreProperties>
</file>